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0b7ab2e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0b7ab2e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0b7ab2ed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0b7ab2ed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0b7ab2ed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0b7ab2ed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122e874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122e874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Anchor boxes are used to predict multiple objects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1122e874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1122e874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0a21ce4e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0a21ce4e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highlight>
                  <a:srgbClr val="E4E8EE"/>
                </a:highlight>
              </a:rPr>
              <a:t>The BLUE line denotes Adam with momentum equals to 0.935 and learning rate 0.0001; the PINK line denotes Adam optimizer with momentum 0.9 and learning rate 0.0001. the Orange line denotes SGD with momentum 0.9 and learning rate 0.001; The dark BLUE line denotes SGD with momentum 0.935 and learning rate 0.001</a:t>
            </a:r>
            <a:endParaRPr sz="1400">
              <a:solidFill>
                <a:schemeClr val="dk1"/>
              </a:solidFill>
              <a:highlight>
                <a:srgbClr val="E4E8EE"/>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1122e87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1122e87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0a21ce4e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0a21ce4e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1122e87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1122e87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0a21ce4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0a21ce4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1122e874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1122e874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1122e874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1122e874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1122e874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1122e87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0b7ab2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0b7ab2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0a21ce4e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0a21ce4e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0b7ab2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0b7ab2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Drawbacks: using canonical bounding boxes, while sometimes, none of the bounding box can accurately bound the target object.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0b7ab2e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0b7ab2e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0a21ce4e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0a21ce4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0b7ab2e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0b7ab2e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824b895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824b895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10" name="Shape 10"/>
        <p:cNvGrpSpPr/>
        <p:nvPr/>
      </p:nvGrpSpPr>
      <p:grpSpPr>
        <a:xfrm>
          <a:off x="0" y="0"/>
          <a:ext cx="0" cy="0"/>
          <a:chOff x="0" y="0"/>
          <a:chExt cx="0" cy="0"/>
        </a:xfrm>
      </p:grpSpPr>
      <p:sp>
        <p:nvSpPr>
          <p:cNvPr id="11" name="Google Shape;11;p2"/>
          <p:cNvSpPr/>
          <p:nvPr/>
        </p:nvSpPr>
        <p:spPr>
          <a:xfrm>
            <a:off x="228600" y="171450"/>
            <a:ext cx="8686800" cy="4800600"/>
          </a:xfrm>
          <a:prstGeom prst="rect">
            <a:avLst/>
          </a:prstGeom>
          <a:solidFill>
            <a:srgbClr val="A514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pic>
        <p:nvPicPr>
          <p:cNvPr id="12" name="Google Shape;12;p2"/>
          <p:cNvPicPr preferRelativeResize="0"/>
          <p:nvPr/>
        </p:nvPicPr>
        <p:blipFill rotWithShape="1">
          <a:blip r:embed="rId2">
            <a:alphaModFix/>
          </a:blip>
          <a:srcRect b="0" l="0" r="37328" t="0"/>
          <a:stretch/>
        </p:blipFill>
        <p:spPr>
          <a:xfrm>
            <a:off x="5654452" y="327467"/>
            <a:ext cx="3262720" cy="4519422"/>
          </a:xfrm>
          <a:prstGeom prst="rect">
            <a:avLst/>
          </a:prstGeom>
          <a:noFill/>
          <a:ln>
            <a:noFill/>
          </a:ln>
        </p:spPr>
      </p:pic>
      <p:sp>
        <p:nvSpPr>
          <p:cNvPr id="13" name="Google Shape;13;p2"/>
          <p:cNvSpPr txBox="1"/>
          <p:nvPr>
            <p:ph type="ctrTitle"/>
          </p:nvPr>
        </p:nvSpPr>
        <p:spPr>
          <a:xfrm>
            <a:off x="550733" y="1690313"/>
            <a:ext cx="4987800" cy="91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550733" y="2697583"/>
            <a:ext cx="4987800" cy="360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Clr>
                <a:schemeClr val="lt1"/>
              </a:buClr>
              <a:buSzPts val="2800"/>
              <a:buNone/>
              <a:defRPr>
                <a:solidFill>
                  <a:schemeClr val="lt1"/>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1linerev(1c)1000-01.png" id="15" name="Google Shape;15;p2"/>
          <p:cNvPicPr preferRelativeResize="0"/>
          <p:nvPr/>
        </p:nvPicPr>
        <p:blipFill rotWithShape="1">
          <a:blip r:embed="rId3">
            <a:alphaModFix/>
          </a:blip>
          <a:srcRect b="0" l="0" r="0" t="0"/>
          <a:stretch/>
        </p:blipFill>
        <p:spPr>
          <a:xfrm>
            <a:off x="418988" y="4388982"/>
            <a:ext cx="2706170" cy="4227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7" name="Shape 17"/>
        <p:cNvGrpSpPr/>
        <p:nvPr/>
      </p:nvGrpSpPr>
      <p:grpSpPr>
        <a:xfrm>
          <a:off x="0" y="0"/>
          <a:ext cx="0" cy="0"/>
          <a:chOff x="0" y="0"/>
          <a:chExt cx="0" cy="0"/>
        </a:xfrm>
      </p:grpSpPr>
      <p:pic>
        <p:nvPicPr>
          <p:cNvPr descr="Wash_U_PPT_Template-04.jpg" id="18" name="Google Shape;18;p4"/>
          <p:cNvPicPr preferRelativeResize="0"/>
          <p:nvPr/>
        </p:nvPicPr>
        <p:blipFill rotWithShape="1">
          <a:blip r:embed="rId2">
            <a:alphaModFix/>
          </a:blip>
          <a:srcRect b="0" l="0" r="0" t="0"/>
          <a:stretch/>
        </p:blipFill>
        <p:spPr>
          <a:xfrm>
            <a:off x="0" y="0"/>
            <a:ext cx="6858001" cy="51435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9" name="Shape 19"/>
        <p:cNvGrpSpPr/>
        <p:nvPr/>
      </p:nvGrpSpPr>
      <p:grpSpPr>
        <a:xfrm>
          <a:off x="0" y="0"/>
          <a:ext cx="0" cy="0"/>
          <a:chOff x="0" y="0"/>
          <a:chExt cx="0" cy="0"/>
        </a:xfrm>
      </p:grpSpPr>
      <p:sp>
        <p:nvSpPr>
          <p:cNvPr id="20" name="Google Shape;20;p5"/>
          <p:cNvSpPr/>
          <p:nvPr/>
        </p:nvSpPr>
        <p:spPr>
          <a:xfrm>
            <a:off x="228600" y="171450"/>
            <a:ext cx="8686800" cy="4800600"/>
          </a:xfrm>
          <a:prstGeom prst="rect">
            <a:avLst/>
          </a:prstGeom>
          <a:solidFill>
            <a:srgbClr val="6C737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21" name="Google Shape;21;p5"/>
          <p:cNvSpPr txBox="1"/>
          <p:nvPr>
            <p:ph type="ctrTitle"/>
          </p:nvPr>
        </p:nvSpPr>
        <p:spPr>
          <a:xfrm>
            <a:off x="550733" y="1690313"/>
            <a:ext cx="4987800" cy="912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6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5"/>
          <p:cNvSpPr txBox="1"/>
          <p:nvPr>
            <p:ph idx="1" type="subTitle"/>
          </p:nvPr>
        </p:nvSpPr>
        <p:spPr>
          <a:xfrm>
            <a:off x="550733" y="2697583"/>
            <a:ext cx="4987800" cy="360600"/>
          </a:xfrm>
          <a:prstGeom prst="rect">
            <a:avLst/>
          </a:prstGeom>
          <a:noFill/>
          <a:ln>
            <a:noFill/>
          </a:ln>
        </p:spPr>
        <p:txBody>
          <a:bodyPr anchorCtr="0" anchor="t" bIns="45700" lIns="91425" spcFirstLastPara="1" rIns="91425" wrap="square" tIns="45700">
            <a:noAutofit/>
          </a:bodyPr>
          <a:lstStyle>
            <a:lvl1pPr lvl="0" algn="l">
              <a:spcBef>
                <a:spcPts val="560"/>
              </a:spcBef>
              <a:spcAft>
                <a:spcPts val="0"/>
              </a:spcAft>
              <a:buClr>
                <a:schemeClr val="lt1"/>
              </a:buClr>
              <a:buSzPts val="2800"/>
              <a:buNone/>
              <a:defRPr>
                <a:solidFill>
                  <a:schemeClr val="lt1"/>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1linerev(1c)1000-01.png" id="23" name="Google Shape;23;p5"/>
          <p:cNvPicPr preferRelativeResize="0"/>
          <p:nvPr/>
        </p:nvPicPr>
        <p:blipFill rotWithShape="1">
          <a:blip r:embed="rId2">
            <a:alphaModFix/>
          </a:blip>
          <a:srcRect b="0" l="0" r="0" t="0"/>
          <a:stretch/>
        </p:blipFill>
        <p:spPr>
          <a:xfrm>
            <a:off x="418988" y="4388982"/>
            <a:ext cx="2706170" cy="422762"/>
          </a:xfrm>
          <a:prstGeom prst="rect">
            <a:avLst/>
          </a:prstGeom>
          <a:noFill/>
          <a:ln>
            <a:noFill/>
          </a:ln>
        </p:spPr>
      </p:pic>
      <p:pic>
        <p:nvPicPr>
          <p:cNvPr id="24" name="Google Shape;24;p5"/>
          <p:cNvPicPr preferRelativeResize="0"/>
          <p:nvPr/>
        </p:nvPicPr>
        <p:blipFill rotWithShape="1">
          <a:blip r:embed="rId3">
            <a:alphaModFix/>
          </a:blip>
          <a:srcRect b="0" l="0" r="37328" t="0"/>
          <a:stretch/>
        </p:blipFill>
        <p:spPr>
          <a:xfrm>
            <a:off x="5654452" y="327467"/>
            <a:ext cx="3262720" cy="45194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idx="1" type="body"/>
          </p:nvPr>
        </p:nvSpPr>
        <p:spPr>
          <a:xfrm>
            <a:off x="493889" y="1200150"/>
            <a:ext cx="8142000" cy="3583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6C7373"/>
              </a:buClr>
              <a:buSzPts val="2800"/>
              <a:buChar char="•"/>
              <a:defRPr>
                <a:solidFill>
                  <a:srgbClr val="6C7373"/>
                </a:solidFill>
              </a:defRPr>
            </a:lvl1pPr>
            <a:lvl2pPr indent="-381000" lvl="1" marL="914400" algn="l">
              <a:spcBef>
                <a:spcPts val="480"/>
              </a:spcBef>
              <a:spcAft>
                <a:spcPts val="0"/>
              </a:spcAft>
              <a:buClr>
                <a:srgbClr val="6C7373"/>
              </a:buClr>
              <a:buSzPts val="2400"/>
              <a:buChar char="–"/>
              <a:defRPr>
                <a:solidFill>
                  <a:srgbClr val="6C7373"/>
                </a:solidFill>
              </a:defRPr>
            </a:lvl2pPr>
            <a:lvl3pPr indent="-355600" lvl="2" marL="1371600" algn="l">
              <a:spcBef>
                <a:spcPts val="400"/>
              </a:spcBef>
              <a:spcAft>
                <a:spcPts val="0"/>
              </a:spcAft>
              <a:buClr>
                <a:srgbClr val="6C7373"/>
              </a:buClr>
              <a:buSzPts val="2000"/>
              <a:buChar char="•"/>
              <a:defRPr>
                <a:solidFill>
                  <a:srgbClr val="6C7373"/>
                </a:solidFill>
              </a:defRPr>
            </a:lvl3pPr>
            <a:lvl4pPr indent="-342900" lvl="3" marL="1828800" algn="l">
              <a:spcBef>
                <a:spcPts val="360"/>
              </a:spcBef>
              <a:spcAft>
                <a:spcPts val="0"/>
              </a:spcAft>
              <a:buClr>
                <a:srgbClr val="6C7373"/>
              </a:buClr>
              <a:buSzPts val="1800"/>
              <a:buChar char="–"/>
              <a:defRPr>
                <a:solidFill>
                  <a:srgbClr val="6C7373"/>
                </a:solidFill>
              </a:defRPr>
            </a:lvl4pPr>
            <a:lvl5pPr indent="-342900" lvl="4" marL="2286000" algn="l">
              <a:spcBef>
                <a:spcPts val="360"/>
              </a:spcBef>
              <a:spcAft>
                <a:spcPts val="0"/>
              </a:spcAft>
              <a:buClr>
                <a:srgbClr val="6C7373"/>
              </a:buClr>
              <a:buSzPts val="1800"/>
              <a:buChar char="»"/>
              <a:defRPr>
                <a:solidFill>
                  <a:srgbClr val="6C7373"/>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6"/>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6C7373"/>
              </a:buClr>
              <a:buSzPts val="3600"/>
              <a:buFont typeface="Times New Roman"/>
              <a:buNone/>
              <a:defRPr>
                <a:solidFill>
                  <a:srgbClr val="6C73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showMasterSp="0">
  <p:cSld name="1_Title and Content">
    <p:spTree>
      <p:nvGrpSpPr>
        <p:cNvPr id="28" name="Shape 28"/>
        <p:cNvGrpSpPr/>
        <p:nvPr/>
      </p:nvGrpSpPr>
      <p:grpSpPr>
        <a:xfrm>
          <a:off x="0" y="0"/>
          <a:ext cx="0" cy="0"/>
          <a:chOff x="0" y="0"/>
          <a:chExt cx="0" cy="0"/>
        </a:xfrm>
      </p:grpSpPr>
      <p:sp>
        <p:nvSpPr>
          <p:cNvPr id="29" name="Google Shape;29;p7"/>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6C73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7"/>
          <p:cNvSpPr txBox="1"/>
          <p:nvPr>
            <p:ph idx="1" type="body"/>
          </p:nvPr>
        </p:nvSpPr>
        <p:spPr>
          <a:xfrm>
            <a:off x="493889" y="1200150"/>
            <a:ext cx="8142000" cy="3583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6C7373"/>
              </a:buClr>
              <a:buSzPts val="1800"/>
              <a:buChar char="•"/>
              <a:defRPr/>
            </a:lvl1pPr>
            <a:lvl2pPr indent="-342900" lvl="1" marL="914400" algn="l">
              <a:spcBef>
                <a:spcPts val="360"/>
              </a:spcBef>
              <a:spcAft>
                <a:spcPts val="0"/>
              </a:spcAft>
              <a:buClr>
                <a:srgbClr val="6C7373"/>
              </a:buClr>
              <a:buSzPts val="1800"/>
              <a:buChar char="–"/>
              <a:defRPr/>
            </a:lvl2pPr>
            <a:lvl3pPr indent="-342900" lvl="2" marL="1371600" algn="l">
              <a:spcBef>
                <a:spcPts val="360"/>
              </a:spcBef>
              <a:spcAft>
                <a:spcPts val="0"/>
              </a:spcAft>
              <a:buClr>
                <a:srgbClr val="6C7373"/>
              </a:buClr>
              <a:buSzPts val="1800"/>
              <a:buChar char="•"/>
              <a:defRPr/>
            </a:lvl3pPr>
            <a:lvl4pPr indent="-342900" lvl="3" marL="1828800" algn="l">
              <a:spcBef>
                <a:spcPts val="360"/>
              </a:spcBef>
              <a:spcAft>
                <a:spcPts val="0"/>
              </a:spcAft>
              <a:buClr>
                <a:srgbClr val="6C7373"/>
              </a:buClr>
              <a:buSzPts val="1800"/>
              <a:buChar char="–"/>
              <a:defRPr/>
            </a:lvl4pPr>
            <a:lvl5pPr indent="-342900" lvl="4" marL="2286000" algn="l">
              <a:spcBef>
                <a:spcPts val="360"/>
              </a:spcBef>
              <a:spcAft>
                <a:spcPts val="0"/>
              </a:spcAft>
              <a:buClr>
                <a:srgbClr val="6C7373"/>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1" name="Google Shape;31;p7"/>
          <p:cNvPicPr preferRelativeResize="0"/>
          <p:nvPr/>
        </p:nvPicPr>
        <p:blipFill rotWithShape="1">
          <a:blip r:embed="rId2">
            <a:alphaModFix/>
          </a:blip>
          <a:srcRect b="0" l="0" r="0" t="0"/>
          <a:stretch/>
        </p:blipFill>
        <p:spPr>
          <a:xfrm>
            <a:off x="7840472" y="328083"/>
            <a:ext cx="596646" cy="69037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8"/>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6C73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8"/>
          <p:cNvSpPr txBox="1"/>
          <p:nvPr>
            <p:ph idx="1" type="body"/>
          </p:nvPr>
        </p:nvSpPr>
        <p:spPr>
          <a:xfrm>
            <a:off x="457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6C7373"/>
              </a:buClr>
              <a:buSzPts val="2800"/>
              <a:buChar char="•"/>
              <a:defRPr sz="2800"/>
            </a:lvl1pPr>
            <a:lvl2pPr indent="-381000" lvl="1" marL="914400" algn="l">
              <a:spcBef>
                <a:spcPts val="480"/>
              </a:spcBef>
              <a:spcAft>
                <a:spcPts val="0"/>
              </a:spcAft>
              <a:buClr>
                <a:srgbClr val="6C7373"/>
              </a:buClr>
              <a:buSzPts val="2400"/>
              <a:buChar char="–"/>
              <a:defRPr sz="2400"/>
            </a:lvl2pPr>
            <a:lvl3pPr indent="-355600" lvl="2" marL="1371600" algn="l">
              <a:spcBef>
                <a:spcPts val="400"/>
              </a:spcBef>
              <a:spcAft>
                <a:spcPts val="0"/>
              </a:spcAft>
              <a:buClr>
                <a:srgbClr val="6C7373"/>
              </a:buClr>
              <a:buSzPts val="2000"/>
              <a:buChar char="•"/>
              <a:defRPr sz="2000"/>
            </a:lvl3pPr>
            <a:lvl4pPr indent="-342900" lvl="3" marL="1828800" algn="l">
              <a:spcBef>
                <a:spcPts val="360"/>
              </a:spcBef>
              <a:spcAft>
                <a:spcPts val="0"/>
              </a:spcAft>
              <a:buClr>
                <a:srgbClr val="6C7373"/>
              </a:buClr>
              <a:buSzPts val="1800"/>
              <a:buChar char="–"/>
              <a:defRPr sz="1800"/>
            </a:lvl4pPr>
            <a:lvl5pPr indent="-342900" lvl="4" marL="2286000" algn="l">
              <a:spcBef>
                <a:spcPts val="360"/>
              </a:spcBef>
              <a:spcAft>
                <a:spcPts val="0"/>
              </a:spcAft>
              <a:buClr>
                <a:srgbClr val="6C7373"/>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8"/>
          <p:cNvSpPr txBox="1"/>
          <p:nvPr>
            <p:ph idx="2" type="body"/>
          </p:nvPr>
        </p:nvSpPr>
        <p:spPr>
          <a:xfrm>
            <a:off x="4648200" y="1200150"/>
            <a:ext cx="4038600" cy="33945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6C7373"/>
              </a:buClr>
              <a:buSzPts val="2800"/>
              <a:buChar char="•"/>
              <a:defRPr sz="2800"/>
            </a:lvl1pPr>
            <a:lvl2pPr indent="-381000" lvl="1" marL="914400" algn="l">
              <a:spcBef>
                <a:spcPts val="480"/>
              </a:spcBef>
              <a:spcAft>
                <a:spcPts val="0"/>
              </a:spcAft>
              <a:buClr>
                <a:srgbClr val="6C7373"/>
              </a:buClr>
              <a:buSzPts val="2400"/>
              <a:buChar char="–"/>
              <a:defRPr sz="2400"/>
            </a:lvl2pPr>
            <a:lvl3pPr indent="-355600" lvl="2" marL="1371600" algn="l">
              <a:spcBef>
                <a:spcPts val="400"/>
              </a:spcBef>
              <a:spcAft>
                <a:spcPts val="0"/>
              </a:spcAft>
              <a:buClr>
                <a:srgbClr val="6C7373"/>
              </a:buClr>
              <a:buSzPts val="2000"/>
              <a:buChar char="•"/>
              <a:defRPr sz="2000"/>
            </a:lvl3pPr>
            <a:lvl4pPr indent="-342900" lvl="3" marL="1828800" algn="l">
              <a:spcBef>
                <a:spcPts val="360"/>
              </a:spcBef>
              <a:spcAft>
                <a:spcPts val="0"/>
              </a:spcAft>
              <a:buClr>
                <a:srgbClr val="6C7373"/>
              </a:buClr>
              <a:buSzPts val="1800"/>
              <a:buChar char="–"/>
              <a:defRPr sz="1800"/>
            </a:lvl4pPr>
            <a:lvl5pPr indent="-342900" lvl="4" marL="2286000" algn="l">
              <a:spcBef>
                <a:spcPts val="360"/>
              </a:spcBef>
              <a:spcAft>
                <a:spcPts val="0"/>
              </a:spcAft>
              <a:buClr>
                <a:srgbClr val="6C7373"/>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9"/>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6C7373"/>
              </a:buClr>
              <a:buSzPts val="3600"/>
              <a:buFont typeface="Times New Roma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
          <p:cNvSpPr txBox="1"/>
          <p:nvPr>
            <p:ph idx="1" type="body"/>
          </p:nvPr>
        </p:nvSpPr>
        <p:spPr>
          <a:xfrm>
            <a:off x="457200" y="1151335"/>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6C7373"/>
              </a:buClr>
              <a:buSzPts val="2400"/>
              <a:buNone/>
              <a:defRPr b="0" sz="2400"/>
            </a:lvl1pPr>
            <a:lvl2pPr indent="-228600" lvl="1" marL="914400" algn="l">
              <a:spcBef>
                <a:spcPts val="400"/>
              </a:spcBef>
              <a:spcAft>
                <a:spcPts val="0"/>
              </a:spcAft>
              <a:buClr>
                <a:srgbClr val="6C7373"/>
              </a:buClr>
              <a:buSzPts val="2000"/>
              <a:buNone/>
              <a:defRPr b="1" sz="2000"/>
            </a:lvl2pPr>
            <a:lvl3pPr indent="-228600" lvl="2" marL="1371600" algn="l">
              <a:spcBef>
                <a:spcPts val="360"/>
              </a:spcBef>
              <a:spcAft>
                <a:spcPts val="0"/>
              </a:spcAft>
              <a:buClr>
                <a:srgbClr val="6C7373"/>
              </a:buClr>
              <a:buSzPts val="1800"/>
              <a:buNone/>
              <a:defRPr b="1" sz="1800"/>
            </a:lvl3pPr>
            <a:lvl4pPr indent="-228600" lvl="3" marL="1828800" algn="l">
              <a:spcBef>
                <a:spcPts val="320"/>
              </a:spcBef>
              <a:spcAft>
                <a:spcPts val="0"/>
              </a:spcAft>
              <a:buClr>
                <a:srgbClr val="6C7373"/>
              </a:buClr>
              <a:buSzPts val="1600"/>
              <a:buNone/>
              <a:defRPr b="1" sz="1600"/>
            </a:lvl4pPr>
            <a:lvl5pPr indent="-228600" lvl="4" marL="2286000" algn="l">
              <a:spcBef>
                <a:spcPts val="320"/>
              </a:spcBef>
              <a:spcAft>
                <a:spcPts val="0"/>
              </a:spcAft>
              <a:buClr>
                <a:srgbClr val="6C7373"/>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9"/>
          <p:cNvSpPr txBox="1"/>
          <p:nvPr>
            <p:ph idx="2"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6C7373"/>
              </a:buClr>
              <a:buSzPts val="2400"/>
              <a:buChar char="•"/>
              <a:defRPr sz="2400"/>
            </a:lvl1pPr>
            <a:lvl2pPr indent="-355600" lvl="1" marL="914400" algn="l">
              <a:spcBef>
                <a:spcPts val="400"/>
              </a:spcBef>
              <a:spcAft>
                <a:spcPts val="0"/>
              </a:spcAft>
              <a:buClr>
                <a:srgbClr val="6C7373"/>
              </a:buClr>
              <a:buSzPts val="2000"/>
              <a:buChar char="–"/>
              <a:defRPr sz="2000"/>
            </a:lvl2pPr>
            <a:lvl3pPr indent="-342900" lvl="2" marL="1371600" algn="l">
              <a:spcBef>
                <a:spcPts val="360"/>
              </a:spcBef>
              <a:spcAft>
                <a:spcPts val="0"/>
              </a:spcAft>
              <a:buClr>
                <a:srgbClr val="6C7373"/>
              </a:buClr>
              <a:buSzPts val="1800"/>
              <a:buChar char="•"/>
              <a:defRPr sz="1800"/>
            </a:lvl3pPr>
            <a:lvl4pPr indent="-330200" lvl="3" marL="1828800" algn="l">
              <a:spcBef>
                <a:spcPts val="320"/>
              </a:spcBef>
              <a:spcAft>
                <a:spcPts val="0"/>
              </a:spcAft>
              <a:buClr>
                <a:srgbClr val="6C7373"/>
              </a:buClr>
              <a:buSzPts val="1600"/>
              <a:buChar char="–"/>
              <a:defRPr sz="1600"/>
            </a:lvl4pPr>
            <a:lvl5pPr indent="-330200" lvl="4" marL="2286000" algn="l">
              <a:spcBef>
                <a:spcPts val="320"/>
              </a:spcBef>
              <a:spcAft>
                <a:spcPts val="0"/>
              </a:spcAft>
              <a:buClr>
                <a:srgbClr val="6C7373"/>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9"/>
          <p:cNvSpPr txBox="1"/>
          <p:nvPr>
            <p:ph idx="3" type="body"/>
          </p:nvPr>
        </p:nvSpPr>
        <p:spPr>
          <a:xfrm>
            <a:off x="4645025" y="1151335"/>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6C7373"/>
              </a:buClr>
              <a:buSzPts val="2400"/>
              <a:buNone/>
              <a:defRPr b="0" sz="2400"/>
            </a:lvl1pPr>
            <a:lvl2pPr indent="-228600" lvl="1" marL="914400" algn="l">
              <a:spcBef>
                <a:spcPts val="400"/>
              </a:spcBef>
              <a:spcAft>
                <a:spcPts val="0"/>
              </a:spcAft>
              <a:buClr>
                <a:srgbClr val="6C7373"/>
              </a:buClr>
              <a:buSzPts val="2000"/>
              <a:buNone/>
              <a:defRPr b="1" sz="2000"/>
            </a:lvl2pPr>
            <a:lvl3pPr indent="-228600" lvl="2" marL="1371600" algn="l">
              <a:spcBef>
                <a:spcPts val="360"/>
              </a:spcBef>
              <a:spcAft>
                <a:spcPts val="0"/>
              </a:spcAft>
              <a:buClr>
                <a:srgbClr val="6C7373"/>
              </a:buClr>
              <a:buSzPts val="1800"/>
              <a:buNone/>
              <a:defRPr b="1" sz="1800"/>
            </a:lvl3pPr>
            <a:lvl4pPr indent="-228600" lvl="3" marL="1828800" algn="l">
              <a:spcBef>
                <a:spcPts val="320"/>
              </a:spcBef>
              <a:spcAft>
                <a:spcPts val="0"/>
              </a:spcAft>
              <a:buClr>
                <a:srgbClr val="6C7373"/>
              </a:buClr>
              <a:buSzPts val="1600"/>
              <a:buNone/>
              <a:defRPr b="1" sz="1600"/>
            </a:lvl4pPr>
            <a:lvl5pPr indent="-228600" lvl="4" marL="2286000" algn="l">
              <a:spcBef>
                <a:spcPts val="320"/>
              </a:spcBef>
              <a:spcAft>
                <a:spcPts val="0"/>
              </a:spcAft>
              <a:buClr>
                <a:srgbClr val="6C7373"/>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9"/>
          <p:cNvSpPr txBox="1"/>
          <p:nvPr>
            <p:ph idx="4" type="body"/>
          </p:nvPr>
        </p:nvSpPr>
        <p:spPr>
          <a:xfrm>
            <a:off x="4645025"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6C7373"/>
              </a:buClr>
              <a:buSzPts val="2400"/>
              <a:buChar char="•"/>
              <a:defRPr sz="2400"/>
            </a:lvl1pPr>
            <a:lvl2pPr indent="-355600" lvl="1" marL="914400" algn="l">
              <a:spcBef>
                <a:spcPts val="400"/>
              </a:spcBef>
              <a:spcAft>
                <a:spcPts val="0"/>
              </a:spcAft>
              <a:buClr>
                <a:srgbClr val="6C7373"/>
              </a:buClr>
              <a:buSzPts val="2000"/>
              <a:buChar char="–"/>
              <a:defRPr sz="2000"/>
            </a:lvl2pPr>
            <a:lvl3pPr indent="-342900" lvl="2" marL="1371600" algn="l">
              <a:spcBef>
                <a:spcPts val="360"/>
              </a:spcBef>
              <a:spcAft>
                <a:spcPts val="0"/>
              </a:spcAft>
              <a:buClr>
                <a:srgbClr val="6C7373"/>
              </a:buClr>
              <a:buSzPts val="1800"/>
              <a:buChar char="•"/>
              <a:defRPr sz="1800"/>
            </a:lvl3pPr>
            <a:lvl4pPr indent="-330200" lvl="3" marL="1828800" algn="l">
              <a:spcBef>
                <a:spcPts val="320"/>
              </a:spcBef>
              <a:spcAft>
                <a:spcPts val="0"/>
              </a:spcAft>
              <a:buClr>
                <a:srgbClr val="6C7373"/>
              </a:buClr>
              <a:buSzPts val="1600"/>
              <a:buChar char="–"/>
              <a:defRPr sz="1600"/>
            </a:lvl4pPr>
            <a:lvl5pPr indent="-330200" lvl="4" marL="2286000" algn="l">
              <a:spcBef>
                <a:spcPts val="320"/>
              </a:spcBef>
              <a:spcAft>
                <a:spcPts val="0"/>
              </a:spcAft>
              <a:buClr>
                <a:srgbClr val="6C7373"/>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0"/>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6C737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228600" y="171450"/>
            <a:ext cx="8686800" cy="4800600"/>
          </a:xfrm>
          <a:prstGeom prst="rect">
            <a:avLst/>
          </a:prstGeom>
          <a:solidFill>
            <a:srgbClr val="E1E1E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7" name="Google Shape;7;p1"/>
          <p:cNvSpPr txBox="1"/>
          <p:nvPr>
            <p:ph type="title"/>
          </p:nvPr>
        </p:nvSpPr>
        <p:spPr>
          <a:xfrm>
            <a:off x="467202" y="328083"/>
            <a:ext cx="7237500" cy="735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6C7373"/>
              </a:buClr>
              <a:buSzPts val="3600"/>
              <a:buFont typeface="Times New Roman"/>
              <a:buNone/>
              <a:defRPr b="0" i="0" sz="3600" u="none" cap="none" strike="noStrike">
                <a:solidFill>
                  <a:srgbClr val="6C7373"/>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493889" y="1200150"/>
            <a:ext cx="8142000" cy="3583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6C7373"/>
              </a:buClr>
              <a:buSzPts val="2800"/>
              <a:buFont typeface="Arial"/>
              <a:buChar char="•"/>
              <a:defRPr b="0" i="0" sz="2800" u="none" cap="none" strike="noStrike">
                <a:solidFill>
                  <a:srgbClr val="6C7373"/>
                </a:solidFill>
                <a:latin typeface="Arial"/>
                <a:ea typeface="Arial"/>
                <a:cs typeface="Arial"/>
                <a:sym typeface="Arial"/>
              </a:defRPr>
            </a:lvl1pPr>
            <a:lvl2pPr indent="-381000" lvl="1" marL="914400" marR="0" rtl="0" algn="l">
              <a:spcBef>
                <a:spcPts val="480"/>
              </a:spcBef>
              <a:spcAft>
                <a:spcPts val="0"/>
              </a:spcAft>
              <a:buClr>
                <a:srgbClr val="6C7373"/>
              </a:buClr>
              <a:buSzPts val="2400"/>
              <a:buFont typeface="Arial"/>
              <a:buChar char="–"/>
              <a:defRPr b="0" i="0" sz="2400" u="none" cap="none" strike="noStrike">
                <a:solidFill>
                  <a:srgbClr val="6C7373"/>
                </a:solidFill>
                <a:latin typeface="Arial"/>
                <a:ea typeface="Arial"/>
                <a:cs typeface="Arial"/>
                <a:sym typeface="Arial"/>
              </a:defRPr>
            </a:lvl2pPr>
            <a:lvl3pPr indent="-355600" lvl="2" marL="1371600" marR="0" rtl="0" algn="l">
              <a:spcBef>
                <a:spcPts val="400"/>
              </a:spcBef>
              <a:spcAft>
                <a:spcPts val="0"/>
              </a:spcAft>
              <a:buClr>
                <a:srgbClr val="6C7373"/>
              </a:buClr>
              <a:buSzPts val="2000"/>
              <a:buFont typeface="Arial"/>
              <a:buChar char="•"/>
              <a:defRPr b="0" i="0" sz="2000" u="none" cap="none" strike="noStrike">
                <a:solidFill>
                  <a:srgbClr val="6C7373"/>
                </a:solidFill>
                <a:latin typeface="Arial"/>
                <a:ea typeface="Arial"/>
                <a:cs typeface="Arial"/>
                <a:sym typeface="Arial"/>
              </a:defRPr>
            </a:lvl3pPr>
            <a:lvl4pPr indent="-342900" lvl="3" marL="18288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4pPr>
            <a:lvl5pPr indent="-342900" lvl="4" marL="2286000" marR="0" rtl="0" algn="l">
              <a:spcBef>
                <a:spcPts val="360"/>
              </a:spcBef>
              <a:spcAft>
                <a:spcPts val="0"/>
              </a:spcAft>
              <a:buClr>
                <a:srgbClr val="6C7373"/>
              </a:buClr>
              <a:buSzPts val="1800"/>
              <a:buFont typeface="Arial"/>
              <a:buChar char="»"/>
              <a:defRPr b="0" i="0" sz="1800" u="none" cap="none" strike="noStrike">
                <a:solidFill>
                  <a:srgbClr val="6C7373"/>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Rockwell"/>
                <a:ea typeface="Rockwell"/>
                <a:cs typeface="Rockwell"/>
                <a:sym typeface="Rockwell"/>
              </a:defRPr>
            </a:lvl9pPr>
          </a:lstStyle>
          <a:p/>
        </p:txBody>
      </p:sp>
      <p:pic>
        <p:nvPicPr>
          <p:cNvPr id="9" name="Google Shape;9;p1"/>
          <p:cNvPicPr preferRelativeResize="0"/>
          <p:nvPr/>
        </p:nvPicPr>
        <p:blipFill rotWithShape="1">
          <a:blip r:embed="rId1">
            <a:alphaModFix/>
          </a:blip>
          <a:srcRect b="0" l="0" r="0" t="0"/>
          <a:stretch/>
        </p:blipFill>
        <p:spPr>
          <a:xfrm>
            <a:off x="7840472" y="328083"/>
            <a:ext cx="596646" cy="6903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1"/>
          <p:cNvSpPr txBox="1"/>
          <p:nvPr>
            <p:ph type="ctrTitle"/>
          </p:nvPr>
        </p:nvSpPr>
        <p:spPr>
          <a:xfrm>
            <a:off x="550733" y="1690313"/>
            <a:ext cx="4987800" cy="912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Global Wheat Detection</a:t>
            </a:r>
            <a:endParaRPr/>
          </a:p>
        </p:txBody>
      </p:sp>
      <p:sp>
        <p:nvSpPr>
          <p:cNvPr id="49" name="Google Shape;49;p11"/>
          <p:cNvSpPr txBox="1"/>
          <p:nvPr>
            <p:ph idx="1" type="subTitle"/>
          </p:nvPr>
        </p:nvSpPr>
        <p:spPr>
          <a:xfrm>
            <a:off x="550733" y="2697583"/>
            <a:ext cx="4987800" cy="36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 sz="1900"/>
              <a:t>Patrick Di Rita, Ricardo Qiu, &amp; Zekun Wu</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idx="1" type="body"/>
          </p:nvPr>
        </p:nvSpPr>
        <p:spPr>
          <a:xfrm>
            <a:off x="493889" y="1200150"/>
            <a:ext cx="8142000" cy="3583500"/>
          </a:xfrm>
          <a:prstGeom prst="rect">
            <a:avLst/>
          </a:prstGeom>
        </p:spPr>
        <p:txBody>
          <a:bodyPr anchorCtr="0" anchor="t" bIns="45700" lIns="91425" spcFirstLastPara="1" rIns="91425" wrap="square" tIns="45700">
            <a:noAutofit/>
          </a:bodyPr>
          <a:lstStyle/>
          <a:p>
            <a:pPr indent="-355600" lvl="0" marL="457200" rtl="0" algn="l">
              <a:spcBef>
                <a:spcPts val="560"/>
              </a:spcBef>
              <a:spcAft>
                <a:spcPts val="0"/>
              </a:spcAft>
              <a:buSzPts val="2000"/>
              <a:buChar char="•"/>
            </a:pPr>
            <a:r>
              <a:rPr lang="en" sz="2000"/>
              <a:t>Used transfer learning on a Faster R-CNN instance with a ResNet-50-FPN backbone pretrained on the COCO dataset</a:t>
            </a:r>
            <a:endParaRPr sz="2000"/>
          </a:p>
          <a:p>
            <a:pPr indent="-355600" lvl="0" marL="457200" rtl="0" algn="l">
              <a:spcBef>
                <a:spcPts val="0"/>
              </a:spcBef>
              <a:spcAft>
                <a:spcPts val="0"/>
              </a:spcAft>
              <a:buSzPts val="2000"/>
              <a:buChar char="•"/>
            </a:pPr>
            <a:r>
              <a:rPr lang="en" sz="2000"/>
              <a:t>Replaced pretrained model’s RPN box predictor with a new FastRCNNPredictor instance</a:t>
            </a:r>
            <a:endParaRPr sz="2000"/>
          </a:p>
          <a:p>
            <a:pPr indent="-355600" lvl="0" marL="457200" rtl="0" algn="l">
              <a:spcBef>
                <a:spcPts val="0"/>
              </a:spcBef>
              <a:spcAft>
                <a:spcPts val="0"/>
              </a:spcAft>
              <a:buSzPts val="2000"/>
              <a:buChar char="•"/>
            </a:pPr>
            <a:r>
              <a:rPr lang="en" sz="2000"/>
              <a:t>Preformed Bayesian Optimization on SGD hyperparameters (learning rate, weight decay, momentum)</a:t>
            </a:r>
            <a:endParaRPr sz="2000"/>
          </a:p>
          <a:p>
            <a:pPr indent="-330200" lvl="1" marL="914400" rtl="0" algn="l">
              <a:spcBef>
                <a:spcPts val="0"/>
              </a:spcBef>
              <a:spcAft>
                <a:spcPts val="0"/>
              </a:spcAft>
              <a:buSzPts val="1600"/>
              <a:buChar char="–"/>
            </a:pPr>
            <a:r>
              <a:rPr lang="en" sz="1600"/>
              <a:t>5 initialization trials using SOBOL sampler, 15 optimization trials using a Gaussian process with the Expected Improvement acquisition function</a:t>
            </a:r>
            <a:endParaRPr sz="1600"/>
          </a:p>
          <a:p>
            <a:pPr indent="-330200" lvl="1" marL="914400" rtl="0" algn="l">
              <a:spcBef>
                <a:spcPts val="0"/>
              </a:spcBef>
              <a:spcAft>
                <a:spcPts val="0"/>
              </a:spcAft>
              <a:buSzPts val="1600"/>
              <a:buChar char="–"/>
            </a:pPr>
            <a:r>
              <a:rPr lang="en" sz="1600"/>
              <a:t>Maximized average validation IoU precision as a function of optimizer hyperparameters</a:t>
            </a:r>
            <a:endParaRPr sz="1600"/>
          </a:p>
          <a:p>
            <a:pPr indent="-355600" lvl="0" marL="457200" rtl="0" algn="l">
              <a:spcBef>
                <a:spcPts val="0"/>
              </a:spcBef>
              <a:spcAft>
                <a:spcPts val="0"/>
              </a:spcAft>
              <a:buSzPts val="2000"/>
              <a:buChar char="•"/>
            </a:pPr>
            <a:r>
              <a:rPr lang="en" sz="2000"/>
              <a:t>Trained model for 30 epochs on entire training set using optimized hyperparameters</a:t>
            </a:r>
            <a:endParaRPr sz="2000"/>
          </a:p>
        </p:txBody>
      </p:sp>
      <p:sp>
        <p:nvSpPr>
          <p:cNvPr id="135" name="Google Shape;135;p20"/>
          <p:cNvSpPr txBox="1"/>
          <p:nvPr>
            <p:ph type="title"/>
          </p:nvPr>
        </p:nvSpPr>
        <p:spPr>
          <a:xfrm>
            <a:off x="467202" y="3280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Our Model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idx="1" type="body"/>
          </p:nvPr>
        </p:nvSpPr>
        <p:spPr>
          <a:xfrm>
            <a:off x="493889" y="1200150"/>
            <a:ext cx="8142000" cy="3583500"/>
          </a:xfrm>
          <a:prstGeom prst="rect">
            <a:avLst/>
          </a:prstGeom>
        </p:spPr>
        <p:txBody>
          <a:bodyPr anchorCtr="0" anchor="t" bIns="45700" lIns="91425" spcFirstLastPara="1" rIns="91425" wrap="square" tIns="45700">
            <a:noAutofit/>
          </a:bodyPr>
          <a:lstStyle/>
          <a:p>
            <a:pPr indent="-368300" lvl="0" marL="457200" rtl="0" algn="l">
              <a:spcBef>
                <a:spcPts val="560"/>
              </a:spcBef>
              <a:spcAft>
                <a:spcPts val="0"/>
              </a:spcAft>
              <a:buSzPts val="2200"/>
              <a:buChar char="•"/>
            </a:pPr>
            <a:r>
              <a:rPr lang="en" sz="2200"/>
              <a:t>Optimized SGD hyperparameters:</a:t>
            </a:r>
            <a:endParaRPr sz="2200"/>
          </a:p>
          <a:p>
            <a:pPr indent="-342900" lvl="1" marL="914400" rtl="0" algn="l">
              <a:spcBef>
                <a:spcPts val="0"/>
              </a:spcBef>
              <a:spcAft>
                <a:spcPts val="0"/>
              </a:spcAft>
              <a:buSzPts val="1800"/>
              <a:buChar char="–"/>
            </a:pPr>
            <a:r>
              <a:rPr lang="en" sz="1800"/>
              <a:t>Learning Rate: 0.001; Weight Decay: 2.5429e-6; Momentum: 0.9</a:t>
            </a:r>
            <a:endParaRPr sz="1800"/>
          </a:p>
          <a:p>
            <a:pPr indent="-368300" lvl="0" marL="457200" rtl="0" algn="l">
              <a:spcBef>
                <a:spcPts val="0"/>
              </a:spcBef>
              <a:spcAft>
                <a:spcPts val="0"/>
              </a:spcAft>
              <a:buSzPts val="2200"/>
              <a:buChar char="•"/>
            </a:pPr>
            <a:r>
              <a:rPr lang="en" sz="2200"/>
              <a:t>Kaggle submission scores:</a:t>
            </a:r>
            <a:endParaRPr sz="2200"/>
          </a:p>
          <a:p>
            <a:pPr indent="-342900" lvl="1" marL="914400" rtl="0" algn="l">
              <a:spcBef>
                <a:spcPts val="0"/>
              </a:spcBef>
              <a:spcAft>
                <a:spcPts val="0"/>
              </a:spcAft>
              <a:buSzPts val="1800"/>
              <a:buChar char="–"/>
            </a:pPr>
            <a:r>
              <a:rPr lang="en" sz="1800"/>
              <a:t>Public Score: 0.6687; Private Score: 0.5721</a:t>
            </a:r>
            <a:endParaRPr sz="1800"/>
          </a:p>
          <a:p>
            <a:pPr indent="-368300" lvl="0" marL="457200" rtl="0" algn="l">
              <a:spcBef>
                <a:spcPts val="0"/>
              </a:spcBef>
              <a:spcAft>
                <a:spcPts val="0"/>
              </a:spcAft>
              <a:buSzPts val="2200"/>
              <a:buChar char="•"/>
            </a:pPr>
            <a:r>
              <a:rPr lang="en" sz="2200"/>
              <a:t>Possible improvements are mostly data-related:</a:t>
            </a:r>
            <a:endParaRPr sz="2200"/>
          </a:p>
          <a:p>
            <a:pPr indent="-368300" lvl="1" marL="914400" rtl="0" algn="l">
              <a:spcBef>
                <a:spcPts val="0"/>
              </a:spcBef>
              <a:spcAft>
                <a:spcPts val="0"/>
              </a:spcAft>
              <a:buSzPts val="2200"/>
              <a:buChar char="–"/>
            </a:pPr>
            <a:r>
              <a:rPr lang="en" sz="2200"/>
              <a:t>Generating synthetic training data through mosaic tiling</a:t>
            </a:r>
            <a:endParaRPr sz="2200"/>
          </a:p>
          <a:p>
            <a:pPr indent="-368300" lvl="1" marL="914400" rtl="0" algn="l">
              <a:spcBef>
                <a:spcPts val="0"/>
              </a:spcBef>
              <a:spcAft>
                <a:spcPts val="0"/>
              </a:spcAft>
              <a:buSzPts val="2200"/>
              <a:buChar char="–"/>
            </a:pPr>
            <a:r>
              <a:rPr lang="en" sz="2200"/>
              <a:t>Pseudo-labeling</a:t>
            </a:r>
            <a:endParaRPr sz="2200"/>
          </a:p>
          <a:p>
            <a:pPr indent="-368300" lvl="1" marL="914400" rtl="0" algn="l">
              <a:spcBef>
                <a:spcPts val="0"/>
              </a:spcBef>
              <a:spcAft>
                <a:spcPts val="0"/>
              </a:spcAft>
              <a:buSzPts val="2200"/>
              <a:buChar char="–"/>
            </a:pPr>
            <a:r>
              <a:rPr lang="en" sz="2200"/>
              <a:t>Implementing more complex image transforms</a:t>
            </a:r>
            <a:endParaRPr sz="2200"/>
          </a:p>
        </p:txBody>
      </p:sp>
      <p:sp>
        <p:nvSpPr>
          <p:cNvPr id="141" name="Google Shape;141;p21"/>
          <p:cNvSpPr txBox="1"/>
          <p:nvPr>
            <p:ph type="title"/>
          </p:nvPr>
        </p:nvSpPr>
        <p:spPr>
          <a:xfrm>
            <a:off x="467202" y="3280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Results and Possible Improvements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2751" y="227350"/>
            <a:ext cx="11646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YOLO</a:t>
            </a:r>
            <a:endParaRPr sz="2400"/>
          </a:p>
        </p:txBody>
      </p:sp>
      <p:pic>
        <p:nvPicPr>
          <p:cNvPr id="147" name="Google Shape;147;p22"/>
          <p:cNvPicPr preferRelativeResize="0"/>
          <p:nvPr/>
        </p:nvPicPr>
        <p:blipFill>
          <a:blip r:embed="rId3">
            <a:alphaModFix/>
          </a:blip>
          <a:stretch>
            <a:fillRect/>
          </a:stretch>
        </p:blipFill>
        <p:spPr>
          <a:xfrm>
            <a:off x="1905375" y="463325"/>
            <a:ext cx="5259276" cy="2565025"/>
          </a:xfrm>
          <a:prstGeom prst="rect">
            <a:avLst/>
          </a:prstGeom>
          <a:noFill/>
          <a:ln>
            <a:noFill/>
          </a:ln>
        </p:spPr>
      </p:pic>
      <p:sp>
        <p:nvSpPr>
          <p:cNvPr id="148" name="Google Shape;148;p22"/>
          <p:cNvSpPr txBox="1"/>
          <p:nvPr/>
        </p:nvSpPr>
        <p:spPr>
          <a:xfrm>
            <a:off x="1309400" y="3155925"/>
            <a:ext cx="7090800" cy="169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C7373"/>
              </a:buClr>
              <a:buSzPts val="1400"/>
              <a:buAutoNum type="arabicPeriod"/>
            </a:pPr>
            <a:r>
              <a:rPr lang="en">
                <a:solidFill>
                  <a:srgbClr val="6C7373"/>
                </a:solidFill>
              </a:rPr>
              <a:t>Divide the whole image into an SxS grid (each grid predicts a conditional class distribution                         )</a:t>
            </a:r>
            <a:endParaRPr>
              <a:solidFill>
                <a:srgbClr val="6C7373"/>
              </a:solidFill>
            </a:endParaRPr>
          </a:p>
          <a:p>
            <a:pPr indent="-317500" lvl="0" marL="457200" rtl="0" algn="l">
              <a:spcBef>
                <a:spcPts val="0"/>
              </a:spcBef>
              <a:spcAft>
                <a:spcPts val="0"/>
              </a:spcAft>
              <a:buClr>
                <a:srgbClr val="6C7373"/>
              </a:buClr>
              <a:buSzPts val="1400"/>
              <a:buAutoNum type="arabicPeriod"/>
            </a:pPr>
            <a:r>
              <a:rPr lang="en">
                <a:solidFill>
                  <a:srgbClr val="6C7373"/>
                </a:solidFill>
              </a:rPr>
              <a:t>For each grid, there are B bounding boxes (including 4 coordinates + confidence score that </a:t>
            </a:r>
            <a:r>
              <a:rPr lang="en">
                <a:solidFill>
                  <a:srgbClr val="6C7373"/>
                </a:solidFill>
              </a:rPr>
              <a:t>it is a valid bounding box for any object:                          .</a:t>
            </a:r>
            <a:r>
              <a:rPr lang="en">
                <a:solidFill>
                  <a:srgbClr val="6C7373"/>
                </a:solidFill>
              </a:rPr>
              <a:t>)</a:t>
            </a:r>
            <a:endParaRPr>
              <a:solidFill>
                <a:srgbClr val="6C7373"/>
              </a:solidFill>
            </a:endParaRPr>
          </a:p>
          <a:p>
            <a:pPr indent="-317500" lvl="0" marL="457200" rtl="0" algn="l">
              <a:spcBef>
                <a:spcPts val="0"/>
              </a:spcBef>
              <a:spcAft>
                <a:spcPts val="0"/>
              </a:spcAft>
              <a:buClr>
                <a:srgbClr val="6C7373"/>
              </a:buClr>
              <a:buSzPts val="1400"/>
              <a:buAutoNum type="arabicPeriod"/>
            </a:pPr>
            <a:r>
              <a:rPr lang="en">
                <a:solidFill>
                  <a:srgbClr val="6C7373"/>
                </a:solidFill>
              </a:rPr>
              <a:t>During Inference, </a:t>
            </a:r>
            <a:endParaRPr>
              <a:solidFill>
                <a:srgbClr val="6C7373"/>
              </a:solidFill>
            </a:endParaRPr>
          </a:p>
          <a:p>
            <a:pPr indent="0" lvl="0" marL="457200" rtl="0" algn="l">
              <a:spcBef>
                <a:spcPts val="0"/>
              </a:spcBef>
              <a:spcAft>
                <a:spcPts val="0"/>
              </a:spcAft>
              <a:buNone/>
            </a:pPr>
            <a:r>
              <a:t/>
            </a:r>
            <a:endParaRPr/>
          </a:p>
        </p:txBody>
      </p:sp>
      <p:pic>
        <p:nvPicPr>
          <p:cNvPr id="149" name="Google Shape;149;p22"/>
          <p:cNvPicPr preferRelativeResize="0"/>
          <p:nvPr/>
        </p:nvPicPr>
        <p:blipFill>
          <a:blip r:embed="rId4">
            <a:alphaModFix/>
          </a:blip>
          <a:stretch>
            <a:fillRect/>
          </a:stretch>
        </p:blipFill>
        <p:spPr>
          <a:xfrm>
            <a:off x="2766775" y="3489625"/>
            <a:ext cx="1146200" cy="190050"/>
          </a:xfrm>
          <a:prstGeom prst="rect">
            <a:avLst/>
          </a:prstGeom>
          <a:noFill/>
          <a:ln>
            <a:noFill/>
          </a:ln>
        </p:spPr>
      </p:pic>
      <p:pic>
        <p:nvPicPr>
          <p:cNvPr id="150" name="Google Shape;150;p22"/>
          <p:cNvPicPr preferRelativeResize="0"/>
          <p:nvPr/>
        </p:nvPicPr>
        <p:blipFill>
          <a:blip r:embed="rId5">
            <a:alphaModFix/>
          </a:blip>
          <a:stretch>
            <a:fillRect/>
          </a:stretch>
        </p:blipFill>
        <p:spPr>
          <a:xfrm>
            <a:off x="5826475" y="3906900"/>
            <a:ext cx="1198375" cy="190050"/>
          </a:xfrm>
          <a:prstGeom prst="rect">
            <a:avLst/>
          </a:prstGeom>
          <a:noFill/>
          <a:ln>
            <a:noFill/>
          </a:ln>
        </p:spPr>
      </p:pic>
      <p:pic>
        <p:nvPicPr>
          <p:cNvPr id="151" name="Google Shape;151;p22"/>
          <p:cNvPicPr preferRelativeResize="0"/>
          <p:nvPr/>
        </p:nvPicPr>
        <p:blipFill>
          <a:blip r:embed="rId6">
            <a:alphaModFix/>
          </a:blip>
          <a:stretch>
            <a:fillRect/>
          </a:stretch>
        </p:blipFill>
        <p:spPr>
          <a:xfrm>
            <a:off x="2556375" y="4396100"/>
            <a:ext cx="4312825" cy="28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225477" y="72925"/>
            <a:ext cx="14061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YOLO</a:t>
            </a:r>
            <a:endParaRPr sz="1800"/>
          </a:p>
        </p:txBody>
      </p:sp>
      <p:sp>
        <p:nvSpPr>
          <p:cNvPr id="157" name="Google Shape;157;p23"/>
          <p:cNvSpPr txBox="1"/>
          <p:nvPr/>
        </p:nvSpPr>
        <p:spPr>
          <a:xfrm>
            <a:off x="1194900" y="617775"/>
            <a:ext cx="5882100" cy="431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C7373"/>
                </a:solidFill>
              </a:rPr>
              <a:t>Put all together:</a:t>
            </a:r>
            <a:endParaRPr>
              <a:solidFill>
                <a:srgbClr val="6C7373"/>
              </a:solidFill>
            </a:endParaRPr>
          </a:p>
          <a:p>
            <a:pPr indent="-317500" lvl="0" marL="457200" rtl="0" algn="l">
              <a:lnSpc>
                <a:spcPct val="100000"/>
              </a:lnSpc>
              <a:spcBef>
                <a:spcPts val="0"/>
              </a:spcBef>
              <a:spcAft>
                <a:spcPts val="0"/>
              </a:spcAft>
              <a:buClr>
                <a:srgbClr val="6C7373"/>
              </a:buClr>
              <a:buSzPts val="1400"/>
              <a:buAutoNum type="arabicPeriod"/>
            </a:pPr>
            <a:r>
              <a:rPr lang="en">
                <a:solidFill>
                  <a:srgbClr val="6C7373"/>
                </a:solidFill>
              </a:rPr>
              <a:t>The result of the final output is encoded as a </a:t>
            </a:r>
            <a:r>
              <a:rPr lang="en">
                <a:solidFill>
                  <a:srgbClr val="CC0000"/>
                </a:solidFill>
              </a:rPr>
              <a:t>SxSx(Bx5+C) </a:t>
            </a:r>
            <a:r>
              <a:rPr lang="en">
                <a:solidFill>
                  <a:srgbClr val="6C7373"/>
                </a:solidFill>
              </a:rPr>
              <a:t>tensor</a:t>
            </a:r>
            <a:endParaRPr>
              <a:solidFill>
                <a:srgbClr val="6C7373"/>
              </a:solidFill>
            </a:endParaRPr>
          </a:p>
          <a:p>
            <a:pPr indent="-317500" lvl="0" marL="457200" rtl="0" algn="l">
              <a:lnSpc>
                <a:spcPct val="100000"/>
              </a:lnSpc>
              <a:spcBef>
                <a:spcPts val="0"/>
              </a:spcBef>
              <a:spcAft>
                <a:spcPts val="0"/>
              </a:spcAft>
              <a:buClr>
                <a:srgbClr val="6C7373"/>
              </a:buClr>
              <a:buSzPts val="1400"/>
              <a:buAutoNum type="arabicPeriod"/>
            </a:pPr>
            <a:r>
              <a:rPr lang="en">
                <a:solidFill>
                  <a:srgbClr val="6C7373"/>
                </a:solidFill>
              </a:rPr>
              <a:t>While during implementation, anchor boxes are used. Then the final output of the network would be a </a:t>
            </a:r>
            <a:r>
              <a:rPr lang="en">
                <a:solidFill>
                  <a:srgbClr val="CC0000"/>
                </a:solidFill>
              </a:rPr>
              <a:t>SxSxAx(5+C) </a:t>
            </a:r>
            <a:r>
              <a:rPr lang="en">
                <a:solidFill>
                  <a:srgbClr val="6C7373"/>
                </a:solidFill>
              </a:rPr>
              <a:t>tensor, where A is the number of anchor boxes.</a:t>
            </a:r>
            <a:endParaRPr>
              <a:solidFill>
                <a:srgbClr val="6C7373"/>
              </a:solidFill>
            </a:endParaRPr>
          </a:p>
          <a:p>
            <a:pPr indent="-317500" lvl="0" marL="457200" rtl="0" algn="l">
              <a:lnSpc>
                <a:spcPct val="100000"/>
              </a:lnSpc>
              <a:spcBef>
                <a:spcPts val="0"/>
              </a:spcBef>
              <a:spcAft>
                <a:spcPts val="0"/>
              </a:spcAft>
              <a:buClr>
                <a:srgbClr val="6C7373"/>
              </a:buClr>
              <a:buSzPts val="1400"/>
              <a:buAutoNum type="arabicPeriod"/>
            </a:pPr>
            <a:r>
              <a:rPr lang="en">
                <a:solidFill>
                  <a:srgbClr val="6C7373"/>
                </a:solidFill>
              </a:rPr>
              <a:t>The whole network is implemented as an end-to-end ConvNet, trained with an unified squared loss</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0" lvl="0" marL="0" rtl="0" algn="l">
              <a:lnSpc>
                <a:spcPct val="100000"/>
              </a:lnSpc>
              <a:spcBef>
                <a:spcPts val="0"/>
              </a:spcBef>
              <a:spcAft>
                <a:spcPts val="0"/>
              </a:spcAft>
              <a:buNone/>
            </a:pPr>
            <a:r>
              <a:t/>
            </a:r>
            <a:endParaRPr>
              <a:solidFill>
                <a:srgbClr val="6C7373"/>
              </a:solidFill>
            </a:endParaRPr>
          </a:p>
          <a:p>
            <a:pPr indent="-317500" lvl="0" marL="457200" rtl="0" algn="l">
              <a:lnSpc>
                <a:spcPct val="100000"/>
              </a:lnSpc>
              <a:spcBef>
                <a:spcPts val="0"/>
              </a:spcBef>
              <a:spcAft>
                <a:spcPts val="0"/>
              </a:spcAft>
              <a:buClr>
                <a:srgbClr val="6C7373"/>
              </a:buClr>
              <a:buSzPts val="1400"/>
              <a:buAutoNum type="arabicPeriod"/>
            </a:pPr>
            <a:r>
              <a:rPr lang="en">
                <a:solidFill>
                  <a:srgbClr val="6C7373"/>
                </a:solidFill>
              </a:rPr>
              <a:t>Also Note that, during inference,</a:t>
            </a:r>
            <a:r>
              <a:rPr lang="en">
                <a:solidFill>
                  <a:srgbClr val="CC0000"/>
                </a:solidFill>
              </a:rPr>
              <a:t> non-maximal suppression</a:t>
            </a:r>
            <a:r>
              <a:rPr lang="en">
                <a:solidFill>
                  <a:srgbClr val="6C7373"/>
                </a:solidFill>
              </a:rPr>
              <a:t> is used to postprocess multiple predictions into a single bounding boxes. </a:t>
            </a:r>
            <a:r>
              <a:rPr lang="en" sz="1800">
                <a:solidFill>
                  <a:srgbClr val="6C7373"/>
                </a:solidFill>
              </a:rPr>
              <a:t>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p:txBody>
      </p:sp>
      <p:pic>
        <p:nvPicPr>
          <p:cNvPr id="158" name="Google Shape;158;p23"/>
          <p:cNvPicPr preferRelativeResize="0"/>
          <p:nvPr/>
        </p:nvPicPr>
        <p:blipFill>
          <a:blip r:embed="rId3">
            <a:alphaModFix/>
          </a:blip>
          <a:stretch>
            <a:fillRect/>
          </a:stretch>
        </p:blipFill>
        <p:spPr>
          <a:xfrm>
            <a:off x="2510675" y="2195450"/>
            <a:ext cx="3055851" cy="20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idx="1" type="body"/>
          </p:nvPr>
        </p:nvSpPr>
        <p:spPr>
          <a:xfrm>
            <a:off x="688600" y="778825"/>
            <a:ext cx="7369200" cy="39684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560"/>
              </a:spcBef>
              <a:spcAft>
                <a:spcPts val="0"/>
              </a:spcAft>
              <a:buSzPts val="1600"/>
              <a:buAutoNum type="arabicPeriod"/>
            </a:pPr>
            <a:r>
              <a:rPr lang="en" sz="1600"/>
              <a:t>There are many versions of YOLO,  (version 5 is up to date), but we use version 3 to demonstrate our idea</a:t>
            </a:r>
            <a:endParaRPr sz="1600"/>
          </a:p>
          <a:p>
            <a:pPr indent="-330200" lvl="0" marL="457200" rtl="0" algn="l">
              <a:lnSpc>
                <a:spcPct val="115000"/>
              </a:lnSpc>
              <a:spcBef>
                <a:spcPts val="0"/>
              </a:spcBef>
              <a:spcAft>
                <a:spcPts val="0"/>
              </a:spcAft>
              <a:buSzPts val="1600"/>
              <a:buAutoNum type="arabicPeriod"/>
            </a:pPr>
            <a:r>
              <a:rPr lang="en" sz="1600"/>
              <a:t>We used the same architecture as the original author with 333 layers with skip connection. </a:t>
            </a:r>
            <a:endParaRPr sz="1600"/>
          </a:p>
          <a:p>
            <a:pPr indent="-330200" lvl="0" marL="457200" rtl="0" algn="l">
              <a:lnSpc>
                <a:spcPct val="115000"/>
              </a:lnSpc>
              <a:spcBef>
                <a:spcPts val="0"/>
              </a:spcBef>
              <a:spcAft>
                <a:spcPts val="0"/>
              </a:spcAft>
              <a:buSzPts val="1600"/>
              <a:buAutoNum type="arabicPeriod"/>
            </a:pPr>
            <a:r>
              <a:rPr lang="en" sz="1600"/>
              <a:t>We used the weight pretrained on the COCO 2017 dataset to initialize our training, which is informed by the paper.</a:t>
            </a:r>
            <a:endParaRPr sz="1600"/>
          </a:p>
          <a:p>
            <a:pPr indent="-330200" lvl="0" marL="457200" rtl="0" algn="l">
              <a:lnSpc>
                <a:spcPct val="115000"/>
              </a:lnSpc>
              <a:spcBef>
                <a:spcPts val="0"/>
              </a:spcBef>
              <a:spcAft>
                <a:spcPts val="0"/>
              </a:spcAft>
              <a:buSzPts val="1600"/>
              <a:buAutoNum type="arabicPeriod"/>
            </a:pPr>
            <a:r>
              <a:rPr lang="en" sz="1600"/>
              <a:t>Still do a lot of data augmentation: adjust in HSV domain, image translation, random flip, and image </a:t>
            </a:r>
            <a:r>
              <a:rPr lang="en" sz="1600"/>
              <a:t>mosaic</a:t>
            </a:r>
            <a:r>
              <a:rPr lang="en" sz="1600"/>
              <a:t> </a:t>
            </a:r>
            <a:endParaRPr sz="1600"/>
          </a:p>
          <a:p>
            <a:pPr indent="-330200" lvl="0" marL="457200" rtl="0" algn="l">
              <a:lnSpc>
                <a:spcPct val="115000"/>
              </a:lnSpc>
              <a:spcBef>
                <a:spcPts val="0"/>
              </a:spcBef>
              <a:spcAft>
                <a:spcPts val="0"/>
              </a:spcAft>
              <a:buSzPts val="1600"/>
              <a:buAutoNum type="arabicPeriod"/>
            </a:pPr>
            <a:r>
              <a:rPr lang="en" sz="1600"/>
              <a:t>Train our model using SGD with momentum and Adam to compare their performance</a:t>
            </a:r>
            <a:endParaRPr sz="1600">
              <a:solidFill>
                <a:srgbClr val="6C7373"/>
              </a:solidFill>
            </a:endParaRPr>
          </a:p>
          <a:p>
            <a:pPr indent="0" lvl="0" marL="457200" rtl="0" algn="l">
              <a:spcBef>
                <a:spcPts val="560"/>
              </a:spcBef>
              <a:spcAft>
                <a:spcPts val="0"/>
              </a:spcAft>
              <a:buNone/>
            </a:pPr>
            <a:r>
              <a:t/>
            </a:r>
            <a:endParaRPr sz="2000"/>
          </a:p>
        </p:txBody>
      </p:sp>
      <p:sp>
        <p:nvSpPr>
          <p:cNvPr id="164" name="Google Shape;164;p24"/>
          <p:cNvSpPr txBox="1"/>
          <p:nvPr>
            <p:ph type="title"/>
          </p:nvPr>
        </p:nvSpPr>
        <p:spPr>
          <a:xfrm>
            <a:off x="225476" y="153500"/>
            <a:ext cx="2769300" cy="705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Our model</a:t>
            </a:r>
            <a:endParaRPr sz="2400"/>
          </a:p>
        </p:txBody>
      </p:sp>
      <p:pic>
        <p:nvPicPr>
          <p:cNvPr id="165" name="Google Shape;165;p24"/>
          <p:cNvPicPr preferRelativeResize="0"/>
          <p:nvPr/>
        </p:nvPicPr>
        <p:blipFill>
          <a:blip r:embed="rId3">
            <a:alphaModFix/>
          </a:blip>
          <a:stretch>
            <a:fillRect/>
          </a:stretch>
        </p:blipFill>
        <p:spPr>
          <a:xfrm>
            <a:off x="2994775" y="3546600"/>
            <a:ext cx="2603450" cy="1381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264525" y="672413"/>
            <a:ext cx="1701600" cy="59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000"/>
              <a:t>Training</a:t>
            </a:r>
            <a:endParaRPr sz="2000"/>
          </a:p>
        </p:txBody>
      </p:sp>
      <p:pic>
        <p:nvPicPr>
          <p:cNvPr id="171" name="Google Shape;171;p25"/>
          <p:cNvPicPr preferRelativeResize="0"/>
          <p:nvPr/>
        </p:nvPicPr>
        <p:blipFill>
          <a:blip r:embed="rId3">
            <a:alphaModFix/>
          </a:blip>
          <a:stretch>
            <a:fillRect/>
          </a:stretch>
        </p:blipFill>
        <p:spPr>
          <a:xfrm>
            <a:off x="264525" y="1292100"/>
            <a:ext cx="2754050" cy="1669126"/>
          </a:xfrm>
          <a:prstGeom prst="rect">
            <a:avLst/>
          </a:prstGeom>
          <a:noFill/>
          <a:ln>
            <a:noFill/>
          </a:ln>
        </p:spPr>
      </p:pic>
      <p:pic>
        <p:nvPicPr>
          <p:cNvPr id="172" name="Google Shape;172;p25"/>
          <p:cNvPicPr preferRelativeResize="0"/>
          <p:nvPr/>
        </p:nvPicPr>
        <p:blipFill>
          <a:blip r:embed="rId4">
            <a:alphaModFix/>
          </a:blip>
          <a:stretch>
            <a:fillRect/>
          </a:stretch>
        </p:blipFill>
        <p:spPr>
          <a:xfrm>
            <a:off x="2871550" y="1292100"/>
            <a:ext cx="2554600" cy="1548250"/>
          </a:xfrm>
          <a:prstGeom prst="rect">
            <a:avLst/>
          </a:prstGeom>
          <a:noFill/>
          <a:ln>
            <a:noFill/>
          </a:ln>
        </p:spPr>
      </p:pic>
      <p:pic>
        <p:nvPicPr>
          <p:cNvPr id="173" name="Google Shape;173;p25"/>
          <p:cNvPicPr preferRelativeResize="0"/>
          <p:nvPr/>
        </p:nvPicPr>
        <p:blipFill>
          <a:blip r:embed="rId5">
            <a:alphaModFix/>
          </a:blip>
          <a:stretch>
            <a:fillRect/>
          </a:stretch>
        </p:blipFill>
        <p:spPr>
          <a:xfrm>
            <a:off x="5494025" y="1292100"/>
            <a:ext cx="2455722" cy="1488325"/>
          </a:xfrm>
          <a:prstGeom prst="rect">
            <a:avLst/>
          </a:prstGeom>
          <a:noFill/>
          <a:ln>
            <a:noFill/>
          </a:ln>
        </p:spPr>
      </p:pic>
      <p:sp>
        <p:nvSpPr>
          <p:cNvPr id="174" name="Google Shape;174;p25"/>
          <p:cNvSpPr txBox="1"/>
          <p:nvPr>
            <p:ph type="title"/>
          </p:nvPr>
        </p:nvSpPr>
        <p:spPr>
          <a:xfrm>
            <a:off x="264513" y="2759775"/>
            <a:ext cx="1701600" cy="59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000"/>
              <a:t>Validation</a:t>
            </a:r>
            <a:endParaRPr sz="2000"/>
          </a:p>
        </p:txBody>
      </p:sp>
      <p:pic>
        <p:nvPicPr>
          <p:cNvPr id="175" name="Google Shape;175;p25"/>
          <p:cNvPicPr preferRelativeResize="0"/>
          <p:nvPr/>
        </p:nvPicPr>
        <p:blipFill>
          <a:blip r:embed="rId6">
            <a:alphaModFix/>
          </a:blip>
          <a:stretch>
            <a:fillRect/>
          </a:stretch>
        </p:blipFill>
        <p:spPr>
          <a:xfrm>
            <a:off x="264525" y="3220025"/>
            <a:ext cx="2754060" cy="1669125"/>
          </a:xfrm>
          <a:prstGeom prst="rect">
            <a:avLst/>
          </a:prstGeom>
          <a:noFill/>
          <a:ln>
            <a:noFill/>
          </a:ln>
        </p:spPr>
      </p:pic>
      <p:pic>
        <p:nvPicPr>
          <p:cNvPr id="176" name="Google Shape;176;p25"/>
          <p:cNvPicPr preferRelativeResize="0"/>
          <p:nvPr/>
        </p:nvPicPr>
        <p:blipFill>
          <a:blip r:embed="rId7">
            <a:alphaModFix/>
          </a:blip>
          <a:stretch>
            <a:fillRect/>
          </a:stretch>
        </p:blipFill>
        <p:spPr>
          <a:xfrm>
            <a:off x="2771825" y="3220025"/>
            <a:ext cx="2754043" cy="1669125"/>
          </a:xfrm>
          <a:prstGeom prst="rect">
            <a:avLst/>
          </a:prstGeom>
          <a:noFill/>
          <a:ln>
            <a:noFill/>
          </a:ln>
        </p:spPr>
      </p:pic>
      <p:pic>
        <p:nvPicPr>
          <p:cNvPr id="177" name="Google Shape;177;p25"/>
          <p:cNvPicPr preferRelativeResize="0"/>
          <p:nvPr/>
        </p:nvPicPr>
        <p:blipFill>
          <a:blip r:embed="rId8">
            <a:alphaModFix/>
          </a:blip>
          <a:stretch>
            <a:fillRect/>
          </a:stretch>
        </p:blipFill>
        <p:spPr>
          <a:xfrm>
            <a:off x="5460875" y="3220025"/>
            <a:ext cx="2630400" cy="1594200"/>
          </a:xfrm>
          <a:prstGeom prst="rect">
            <a:avLst/>
          </a:prstGeom>
          <a:noFill/>
          <a:ln>
            <a:noFill/>
          </a:ln>
        </p:spPr>
      </p:pic>
      <p:sp>
        <p:nvSpPr>
          <p:cNvPr id="178" name="Google Shape;178;p25"/>
          <p:cNvSpPr txBox="1"/>
          <p:nvPr/>
        </p:nvSpPr>
        <p:spPr>
          <a:xfrm>
            <a:off x="1213850" y="382725"/>
            <a:ext cx="14841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Objectness loss</a:t>
            </a:r>
            <a:endParaRPr>
              <a:solidFill>
                <a:srgbClr val="6C7373"/>
              </a:solidFill>
            </a:endParaRPr>
          </a:p>
        </p:txBody>
      </p:sp>
      <p:sp>
        <p:nvSpPr>
          <p:cNvPr id="179" name="Google Shape;179;p25"/>
          <p:cNvSpPr txBox="1"/>
          <p:nvPr/>
        </p:nvSpPr>
        <p:spPr>
          <a:xfrm>
            <a:off x="3544476" y="443175"/>
            <a:ext cx="16260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classification</a:t>
            </a:r>
            <a:r>
              <a:rPr lang="en">
                <a:solidFill>
                  <a:srgbClr val="6C7373"/>
                </a:solidFill>
              </a:rPr>
              <a:t> loss</a:t>
            </a:r>
            <a:endParaRPr>
              <a:solidFill>
                <a:srgbClr val="6C7373"/>
              </a:solidFill>
            </a:endParaRPr>
          </a:p>
        </p:txBody>
      </p:sp>
      <p:sp>
        <p:nvSpPr>
          <p:cNvPr id="180" name="Google Shape;180;p25"/>
          <p:cNvSpPr txBox="1"/>
          <p:nvPr/>
        </p:nvSpPr>
        <p:spPr>
          <a:xfrm>
            <a:off x="6327950" y="478750"/>
            <a:ext cx="14841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box</a:t>
            </a:r>
            <a:r>
              <a:rPr lang="en">
                <a:solidFill>
                  <a:srgbClr val="6C7373"/>
                </a:solidFill>
              </a:rPr>
              <a:t> loss</a:t>
            </a:r>
            <a:endParaRPr>
              <a:solidFill>
                <a:srgbClr val="6C7373"/>
              </a:solidFill>
            </a:endParaRPr>
          </a:p>
        </p:txBody>
      </p:sp>
      <p:sp>
        <p:nvSpPr>
          <p:cNvPr id="181" name="Google Shape;181;p25"/>
          <p:cNvSpPr txBox="1"/>
          <p:nvPr>
            <p:ph type="title"/>
          </p:nvPr>
        </p:nvSpPr>
        <p:spPr>
          <a:xfrm>
            <a:off x="222200" y="52738"/>
            <a:ext cx="1701600" cy="591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000"/>
              <a:t>Results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467201" y="328076"/>
            <a:ext cx="2594700" cy="67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Training</a:t>
            </a:r>
            <a:endParaRPr sz="2400"/>
          </a:p>
        </p:txBody>
      </p:sp>
      <p:pic>
        <p:nvPicPr>
          <p:cNvPr id="187" name="Google Shape;187;p26"/>
          <p:cNvPicPr preferRelativeResize="0"/>
          <p:nvPr/>
        </p:nvPicPr>
        <p:blipFill>
          <a:blip r:embed="rId3">
            <a:alphaModFix/>
          </a:blip>
          <a:stretch>
            <a:fillRect/>
          </a:stretch>
        </p:blipFill>
        <p:spPr>
          <a:xfrm>
            <a:off x="326200" y="1860148"/>
            <a:ext cx="3932975" cy="2383625"/>
          </a:xfrm>
          <a:prstGeom prst="rect">
            <a:avLst/>
          </a:prstGeom>
          <a:noFill/>
          <a:ln>
            <a:noFill/>
          </a:ln>
        </p:spPr>
      </p:pic>
      <p:pic>
        <p:nvPicPr>
          <p:cNvPr id="188" name="Google Shape;188;p26"/>
          <p:cNvPicPr preferRelativeResize="0"/>
          <p:nvPr/>
        </p:nvPicPr>
        <p:blipFill>
          <a:blip r:embed="rId4">
            <a:alphaModFix/>
          </a:blip>
          <a:stretch>
            <a:fillRect/>
          </a:stretch>
        </p:blipFill>
        <p:spPr>
          <a:xfrm>
            <a:off x="4719725" y="1860162"/>
            <a:ext cx="3877675" cy="2350100"/>
          </a:xfrm>
          <a:prstGeom prst="rect">
            <a:avLst/>
          </a:prstGeom>
          <a:noFill/>
          <a:ln>
            <a:noFill/>
          </a:ln>
        </p:spPr>
      </p:pic>
      <p:sp>
        <p:nvSpPr>
          <p:cNvPr id="189" name="Google Shape;189;p26"/>
          <p:cNvSpPr txBox="1"/>
          <p:nvPr/>
        </p:nvSpPr>
        <p:spPr>
          <a:xfrm>
            <a:off x="1571250" y="1222075"/>
            <a:ext cx="20211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C7373"/>
                </a:solidFill>
              </a:rPr>
              <a:t>Recall</a:t>
            </a:r>
            <a:endParaRPr b="1">
              <a:solidFill>
                <a:srgbClr val="6C7373"/>
              </a:solidFill>
            </a:endParaRPr>
          </a:p>
        </p:txBody>
      </p:sp>
      <p:sp>
        <p:nvSpPr>
          <p:cNvPr id="190" name="Google Shape;190;p26"/>
          <p:cNvSpPr txBox="1"/>
          <p:nvPr/>
        </p:nvSpPr>
        <p:spPr>
          <a:xfrm>
            <a:off x="5614438" y="1222075"/>
            <a:ext cx="20211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6C7373"/>
                </a:solidFill>
              </a:rPr>
              <a:t>Precision</a:t>
            </a:r>
            <a:endParaRPr b="1">
              <a:solidFill>
                <a:srgbClr val="6C737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252326" y="193775"/>
            <a:ext cx="31857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Inference YOLO</a:t>
            </a:r>
            <a:endParaRPr sz="2400"/>
          </a:p>
        </p:txBody>
      </p:sp>
      <p:pic>
        <p:nvPicPr>
          <p:cNvPr id="196" name="Google Shape;196;p27"/>
          <p:cNvPicPr preferRelativeResize="0"/>
          <p:nvPr/>
        </p:nvPicPr>
        <p:blipFill>
          <a:blip r:embed="rId3">
            <a:alphaModFix/>
          </a:blip>
          <a:stretch>
            <a:fillRect/>
          </a:stretch>
        </p:blipFill>
        <p:spPr>
          <a:xfrm>
            <a:off x="230613" y="1059050"/>
            <a:ext cx="8682778" cy="3419674"/>
          </a:xfrm>
          <a:prstGeom prst="rect">
            <a:avLst/>
          </a:prstGeom>
          <a:noFill/>
          <a:ln>
            <a:noFill/>
          </a:ln>
        </p:spPr>
      </p:pic>
      <p:sp>
        <p:nvSpPr>
          <p:cNvPr id="197" name="Google Shape;197;p27"/>
          <p:cNvSpPr txBox="1"/>
          <p:nvPr/>
        </p:nvSpPr>
        <p:spPr>
          <a:xfrm>
            <a:off x="3317075" y="4525725"/>
            <a:ext cx="327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SGD with selected hyperparameters</a:t>
            </a:r>
            <a:endParaRPr>
              <a:solidFill>
                <a:srgbClr val="6C737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252326" y="193775"/>
            <a:ext cx="31857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Inference YOLO</a:t>
            </a:r>
            <a:endParaRPr sz="2400"/>
          </a:p>
        </p:txBody>
      </p:sp>
      <p:pic>
        <p:nvPicPr>
          <p:cNvPr id="203" name="Google Shape;203;p28"/>
          <p:cNvPicPr preferRelativeResize="0"/>
          <p:nvPr/>
        </p:nvPicPr>
        <p:blipFill>
          <a:blip r:embed="rId3">
            <a:alphaModFix/>
          </a:blip>
          <a:stretch>
            <a:fillRect/>
          </a:stretch>
        </p:blipFill>
        <p:spPr>
          <a:xfrm>
            <a:off x="241625" y="1074450"/>
            <a:ext cx="8660756" cy="3411000"/>
          </a:xfrm>
          <a:prstGeom prst="rect">
            <a:avLst/>
          </a:prstGeom>
          <a:noFill/>
          <a:ln>
            <a:noFill/>
          </a:ln>
        </p:spPr>
      </p:pic>
      <p:sp>
        <p:nvSpPr>
          <p:cNvPr id="204" name="Google Shape;204;p28"/>
          <p:cNvSpPr txBox="1"/>
          <p:nvPr/>
        </p:nvSpPr>
        <p:spPr>
          <a:xfrm>
            <a:off x="3317075" y="4525725"/>
            <a:ext cx="32700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ADMM</a:t>
            </a:r>
            <a:r>
              <a:rPr lang="en">
                <a:solidFill>
                  <a:srgbClr val="6C7373"/>
                </a:solidFill>
              </a:rPr>
              <a:t> with selected hyperparameters</a:t>
            </a:r>
            <a:endParaRPr>
              <a:solidFill>
                <a:srgbClr val="6C737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238875" y="106475"/>
            <a:ext cx="37563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Inference</a:t>
            </a:r>
            <a:r>
              <a:rPr lang="en" sz="2400"/>
              <a:t> (Faster-RCNN)</a:t>
            </a:r>
            <a:endParaRPr sz="2400"/>
          </a:p>
        </p:txBody>
      </p:sp>
      <p:sp>
        <p:nvSpPr>
          <p:cNvPr id="210" name="Google Shape;210;p29"/>
          <p:cNvSpPr txBox="1"/>
          <p:nvPr/>
        </p:nvSpPr>
        <p:spPr>
          <a:xfrm>
            <a:off x="2393625" y="4525725"/>
            <a:ext cx="41934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C7373"/>
                </a:solidFill>
              </a:rPr>
              <a:t>SGD with Bayesian Optimization Hyperparameters</a:t>
            </a:r>
            <a:endParaRPr>
              <a:solidFill>
                <a:srgbClr val="6C7373"/>
              </a:solidFill>
            </a:endParaRPr>
          </a:p>
        </p:txBody>
      </p:sp>
      <p:pic>
        <p:nvPicPr>
          <p:cNvPr id="211" name="Google Shape;211;p29"/>
          <p:cNvPicPr preferRelativeResize="0"/>
          <p:nvPr/>
        </p:nvPicPr>
        <p:blipFill>
          <a:blip r:embed="rId3">
            <a:alphaModFix/>
          </a:blip>
          <a:stretch>
            <a:fillRect/>
          </a:stretch>
        </p:blipFill>
        <p:spPr>
          <a:xfrm>
            <a:off x="1213401" y="1280925"/>
            <a:ext cx="2892625" cy="2892625"/>
          </a:xfrm>
          <a:prstGeom prst="rect">
            <a:avLst/>
          </a:prstGeom>
          <a:noFill/>
          <a:ln>
            <a:noFill/>
          </a:ln>
        </p:spPr>
      </p:pic>
      <p:pic>
        <p:nvPicPr>
          <p:cNvPr id="212" name="Google Shape;212;p29"/>
          <p:cNvPicPr preferRelativeResize="0"/>
          <p:nvPr/>
        </p:nvPicPr>
        <p:blipFill>
          <a:blip r:embed="rId4">
            <a:alphaModFix/>
          </a:blip>
          <a:stretch>
            <a:fillRect/>
          </a:stretch>
        </p:blipFill>
        <p:spPr>
          <a:xfrm>
            <a:off x="4727175" y="1315450"/>
            <a:ext cx="2861974" cy="28541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2"/>
          <p:cNvSpPr txBox="1"/>
          <p:nvPr>
            <p:ph idx="1" type="body"/>
          </p:nvPr>
        </p:nvSpPr>
        <p:spPr>
          <a:xfrm>
            <a:off x="1015750" y="1092725"/>
            <a:ext cx="6140400" cy="36075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560"/>
              </a:spcBef>
              <a:spcAft>
                <a:spcPts val="0"/>
              </a:spcAft>
              <a:buSzPts val="1800"/>
              <a:buAutoNum type="arabicPeriod"/>
            </a:pPr>
            <a:r>
              <a:rPr lang="en" sz="1800"/>
              <a:t>Our task is to detect wheat head using images</a:t>
            </a:r>
            <a:endParaRPr sz="1800"/>
          </a:p>
          <a:p>
            <a:pPr indent="-342900" lvl="0" marL="457200" rtl="0" algn="l">
              <a:lnSpc>
                <a:spcPct val="115000"/>
              </a:lnSpc>
              <a:spcBef>
                <a:spcPts val="0"/>
              </a:spcBef>
              <a:spcAft>
                <a:spcPts val="0"/>
              </a:spcAft>
              <a:buSzPts val="1800"/>
              <a:buAutoNum type="arabicPeriod"/>
            </a:pPr>
            <a:r>
              <a:rPr lang="en" sz="1800"/>
              <a:t>The dataset contains 3424 training data and 10 test data;</a:t>
            </a:r>
            <a:endParaRPr sz="1800"/>
          </a:p>
          <a:p>
            <a:pPr indent="-342900" lvl="0" marL="457200" rtl="0" algn="l">
              <a:lnSpc>
                <a:spcPct val="115000"/>
              </a:lnSpc>
              <a:spcBef>
                <a:spcPts val="0"/>
              </a:spcBef>
              <a:spcAft>
                <a:spcPts val="0"/>
              </a:spcAft>
              <a:buSzPts val="1800"/>
              <a:buAutoNum type="arabicPeriod"/>
            </a:pPr>
            <a:r>
              <a:rPr lang="en" sz="1800"/>
              <a:t>Each image has a resolution of 1024x1024 with labeled bounding boxes (x,y,h,w) </a:t>
            </a:r>
            <a:endParaRPr sz="1800"/>
          </a:p>
          <a:p>
            <a:pPr indent="-342900" lvl="0" marL="457200" rtl="0" algn="l">
              <a:lnSpc>
                <a:spcPct val="115000"/>
              </a:lnSpc>
              <a:spcBef>
                <a:spcPts val="0"/>
              </a:spcBef>
              <a:spcAft>
                <a:spcPts val="0"/>
              </a:spcAft>
              <a:buSzPts val="1800"/>
              <a:buAutoNum type="arabicPeriod"/>
            </a:pPr>
            <a:r>
              <a:rPr lang="en" sz="1800"/>
              <a:t>The evaluation metric is the mean average precision at  different IoU (intersection over union): </a:t>
            </a:r>
            <a:r>
              <a:rPr lang="en" sz="1800">
                <a:solidFill>
                  <a:srgbClr val="CC0000"/>
                </a:solidFill>
              </a:rPr>
              <a:t>essentially sweep over different thresholds and compute their average</a:t>
            </a:r>
            <a:r>
              <a:rPr lang="en" sz="1800"/>
              <a:t> </a:t>
            </a:r>
            <a:endParaRPr sz="1800"/>
          </a:p>
        </p:txBody>
      </p:sp>
      <p:sp>
        <p:nvSpPr>
          <p:cNvPr id="55" name="Google Shape;55;p12"/>
          <p:cNvSpPr txBox="1"/>
          <p:nvPr>
            <p:ph type="title"/>
          </p:nvPr>
        </p:nvSpPr>
        <p:spPr>
          <a:xfrm>
            <a:off x="467202" y="3280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Global Wheat Dataset</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225477" y="1937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Conclusion</a:t>
            </a:r>
            <a:endParaRPr sz="2400"/>
          </a:p>
        </p:txBody>
      </p:sp>
      <p:sp>
        <p:nvSpPr>
          <p:cNvPr id="218" name="Google Shape;218;p30"/>
          <p:cNvSpPr txBox="1"/>
          <p:nvPr/>
        </p:nvSpPr>
        <p:spPr>
          <a:xfrm>
            <a:off x="1081075" y="940075"/>
            <a:ext cx="6526800" cy="367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6C7373"/>
              </a:buClr>
              <a:buSzPts val="1600"/>
              <a:buAutoNum type="arabicPeriod"/>
            </a:pPr>
            <a:r>
              <a:rPr lang="en" sz="1600">
                <a:solidFill>
                  <a:srgbClr val="6C7373"/>
                </a:solidFill>
              </a:rPr>
              <a:t>In this project, we implemented and compared two state-of-the-art object detection algorithms: R-CNN-based method and YOLO;</a:t>
            </a:r>
            <a:endParaRPr sz="1600">
              <a:solidFill>
                <a:srgbClr val="6C7373"/>
              </a:solidFill>
            </a:endParaRPr>
          </a:p>
          <a:p>
            <a:pPr indent="-330200" lvl="0" marL="457200" rtl="0" algn="l">
              <a:spcBef>
                <a:spcPts val="0"/>
              </a:spcBef>
              <a:spcAft>
                <a:spcPts val="0"/>
              </a:spcAft>
              <a:buClr>
                <a:srgbClr val="6C7373"/>
              </a:buClr>
              <a:buSzPts val="1600"/>
              <a:buAutoNum type="arabicPeriod"/>
            </a:pPr>
            <a:r>
              <a:rPr lang="en" sz="1600">
                <a:solidFill>
                  <a:srgbClr val="6C7373"/>
                </a:solidFill>
              </a:rPr>
              <a:t>The training and inference of YOLO is way faster than those of R-CNN-based methods, even the faster R-CNN, since YOLO uses an end-to-end lighter architecture than R-CNN-based methods;</a:t>
            </a:r>
            <a:endParaRPr sz="1600">
              <a:solidFill>
                <a:srgbClr val="6C7373"/>
              </a:solidFill>
            </a:endParaRPr>
          </a:p>
          <a:p>
            <a:pPr indent="-330200" lvl="0" marL="457200" rtl="0" algn="l">
              <a:spcBef>
                <a:spcPts val="0"/>
              </a:spcBef>
              <a:spcAft>
                <a:spcPts val="0"/>
              </a:spcAft>
              <a:buClr>
                <a:srgbClr val="6C7373"/>
              </a:buClr>
              <a:buSzPts val="1600"/>
              <a:buAutoNum type="arabicPeriod"/>
            </a:pPr>
            <a:r>
              <a:rPr lang="en" sz="1600">
                <a:solidFill>
                  <a:srgbClr val="6C7373"/>
                </a:solidFill>
              </a:rPr>
              <a:t>Tested out two powerful optimizers in training neural network: SGD with momentum and Adam. The results indicate that SGD with momentum is slightly better during training in our implementation while the Adam is slightly better in terms of validation sometimes;</a:t>
            </a:r>
            <a:endParaRPr sz="1600">
              <a:solidFill>
                <a:srgbClr val="6C7373"/>
              </a:solidFill>
            </a:endParaRPr>
          </a:p>
          <a:p>
            <a:pPr indent="-330200" lvl="0" marL="457200" rtl="0" algn="l">
              <a:spcBef>
                <a:spcPts val="0"/>
              </a:spcBef>
              <a:spcAft>
                <a:spcPts val="0"/>
              </a:spcAft>
              <a:buClr>
                <a:srgbClr val="6C7373"/>
              </a:buClr>
              <a:buSzPts val="1600"/>
              <a:buAutoNum type="arabicPeriod"/>
            </a:pPr>
            <a:r>
              <a:rPr lang="en" sz="1600">
                <a:solidFill>
                  <a:srgbClr val="6C7373"/>
                </a:solidFill>
              </a:rPr>
              <a:t>In terms of the inference precision, YOLO outperforms Faster R-CNN in our dataset with selected hyperparameters.</a:t>
            </a:r>
            <a:endParaRPr sz="1600">
              <a:solidFill>
                <a:srgbClr val="6C737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idx="1" type="body"/>
          </p:nvPr>
        </p:nvSpPr>
        <p:spPr>
          <a:xfrm>
            <a:off x="655050" y="810700"/>
            <a:ext cx="7268400" cy="3500100"/>
          </a:xfrm>
          <a:prstGeom prst="rect">
            <a:avLst/>
          </a:prstGeom>
        </p:spPr>
        <p:txBody>
          <a:bodyPr anchorCtr="0" anchor="t" bIns="45700" lIns="91425" spcFirstLastPara="1" rIns="91425" wrap="square" tIns="45700">
            <a:noAutofit/>
          </a:bodyPr>
          <a:lstStyle/>
          <a:p>
            <a:pPr indent="-330200" lvl="0" marL="457200" rtl="0" algn="l">
              <a:spcBef>
                <a:spcPts val="560"/>
              </a:spcBef>
              <a:spcAft>
                <a:spcPts val="0"/>
              </a:spcAft>
              <a:buSzPts val="1600"/>
              <a:buAutoNum type="arabicPeriod"/>
            </a:pPr>
            <a:r>
              <a:rPr lang="en" sz="1600"/>
              <a:t>Although,</a:t>
            </a:r>
            <a:r>
              <a:rPr lang="en" sz="1600"/>
              <a:t> in our dataset, the YOLO outperforms the Faster R-CNN in terms of precision, there original paper shows that the faster R-CNN generally has high precision in many datasets. Because, YOLO makes strong assumptions on number of bounding boxes and two bounding boxes of different objects will not have the same 'responsible' grid square.</a:t>
            </a:r>
            <a:endParaRPr sz="1600"/>
          </a:p>
          <a:p>
            <a:pPr indent="0" lvl="0" marL="457200" rtl="0" algn="l">
              <a:spcBef>
                <a:spcPts val="560"/>
              </a:spcBef>
              <a:spcAft>
                <a:spcPts val="0"/>
              </a:spcAft>
              <a:buNone/>
            </a:pPr>
            <a:r>
              <a:t/>
            </a:r>
            <a:endParaRPr sz="1600"/>
          </a:p>
          <a:p>
            <a:pPr indent="-330200" lvl="0" marL="457200" rtl="0" algn="l">
              <a:spcBef>
                <a:spcPts val="560"/>
              </a:spcBef>
              <a:spcAft>
                <a:spcPts val="0"/>
              </a:spcAft>
              <a:buSzPts val="1600"/>
              <a:buAutoNum type="arabicPeriod"/>
            </a:pPr>
            <a:r>
              <a:rPr lang="en" sz="1600"/>
              <a:t>The SGD with momentum also outperforms Adam in our task. Still, there is no leading evidence that which method outperforms the other in reality.</a:t>
            </a:r>
            <a:endParaRPr sz="1600"/>
          </a:p>
          <a:p>
            <a:pPr indent="0" lvl="0" marL="457200" rtl="0" algn="l">
              <a:spcBef>
                <a:spcPts val="560"/>
              </a:spcBef>
              <a:spcAft>
                <a:spcPts val="0"/>
              </a:spcAft>
              <a:buNone/>
            </a:pPr>
            <a:r>
              <a:t/>
            </a:r>
            <a:endParaRPr sz="1600"/>
          </a:p>
          <a:p>
            <a:pPr indent="-330200" lvl="0" marL="457200" rtl="0" algn="l">
              <a:spcBef>
                <a:spcPts val="560"/>
              </a:spcBef>
              <a:spcAft>
                <a:spcPts val="0"/>
              </a:spcAft>
              <a:buSzPts val="1600"/>
              <a:buAutoNum type="arabicPeriod"/>
            </a:pPr>
            <a:r>
              <a:rPr lang="en" sz="1600"/>
              <a:t>Also in our implementation, only limited combinations of hyperparameters are searched out, which might be another reason contributing to the above results. </a:t>
            </a:r>
            <a:endParaRPr sz="1600"/>
          </a:p>
        </p:txBody>
      </p:sp>
      <p:sp>
        <p:nvSpPr>
          <p:cNvPr id="224" name="Google Shape;224;p31"/>
          <p:cNvSpPr txBox="1"/>
          <p:nvPr>
            <p:ph type="title"/>
          </p:nvPr>
        </p:nvSpPr>
        <p:spPr>
          <a:xfrm>
            <a:off x="232175" y="166925"/>
            <a:ext cx="1379400" cy="56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Insights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nvSpPr>
        <p:spPr>
          <a:xfrm>
            <a:off x="201450" y="570750"/>
            <a:ext cx="5439600" cy="6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C7373"/>
                </a:solidFill>
                <a:latin typeface="Times New Roman"/>
                <a:ea typeface="Times New Roman"/>
                <a:cs typeface="Times New Roman"/>
                <a:sym typeface="Times New Roman"/>
              </a:rPr>
              <a:t>Object Detection: </a:t>
            </a:r>
            <a:r>
              <a:rPr b="1" lang="en" sz="2000">
                <a:solidFill>
                  <a:srgbClr val="6C7373"/>
                </a:solidFill>
                <a:latin typeface="Times New Roman"/>
                <a:ea typeface="Times New Roman"/>
                <a:cs typeface="Times New Roman"/>
                <a:sym typeface="Times New Roman"/>
              </a:rPr>
              <a:t>Classification + </a:t>
            </a:r>
            <a:r>
              <a:rPr b="1" lang="en" sz="2000">
                <a:solidFill>
                  <a:srgbClr val="6C7373"/>
                </a:solidFill>
                <a:latin typeface="Times New Roman"/>
                <a:ea typeface="Times New Roman"/>
                <a:cs typeface="Times New Roman"/>
                <a:sym typeface="Times New Roman"/>
              </a:rPr>
              <a:t>Localization</a:t>
            </a:r>
            <a:endParaRPr b="1" sz="2000">
              <a:solidFill>
                <a:srgbClr val="6C7373"/>
              </a:solidFill>
              <a:latin typeface="Times New Roman"/>
              <a:ea typeface="Times New Roman"/>
              <a:cs typeface="Times New Roman"/>
              <a:sym typeface="Times New Roman"/>
            </a:endParaRPr>
          </a:p>
        </p:txBody>
      </p:sp>
      <p:pic>
        <p:nvPicPr>
          <p:cNvPr id="61" name="Google Shape;61;p13"/>
          <p:cNvPicPr preferRelativeResize="0"/>
          <p:nvPr/>
        </p:nvPicPr>
        <p:blipFill>
          <a:blip r:embed="rId3">
            <a:alphaModFix/>
          </a:blip>
          <a:stretch>
            <a:fillRect/>
          </a:stretch>
        </p:blipFill>
        <p:spPr>
          <a:xfrm>
            <a:off x="565075" y="1427773"/>
            <a:ext cx="1893499" cy="1893499"/>
          </a:xfrm>
          <a:prstGeom prst="rect">
            <a:avLst/>
          </a:prstGeom>
          <a:noFill/>
          <a:ln>
            <a:noFill/>
          </a:ln>
        </p:spPr>
      </p:pic>
      <p:pic>
        <p:nvPicPr>
          <p:cNvPr id="62" name="Google Shape;62;p13"/>
          <p:cNvPicPr preferRelativeResize="0"/>
          <p:nvPr/>
        </p:nvPicPr>
        <p:blipFill>
          <a:blip r:embed="rId4">
            <a:alphaModFix/>
          </a:blip>
          <a:stretch>
            <a:fillRect/>
          </a:stretch>
        </p:blipFill>
        <p:spPr>
          <a:xfrm>
            <a:off x="6467075" y="1427775"/>
            <a:ext cx="1840624" cy="1835576"/>
          </a:xfrm>
          <a:prstGeom prst="rect">
            <a:avLst/>
          </a:prstGeom>
          <a:noFill/>
          <a:ln>
            <a:noFill/>
          </a:ln>
        </p:spPr>
      </p:pic>
      <p:sp>
        <p:nvSpPr>
          <p:cNvPr id="63" name="Google Shape;63;p13"/>
          <p:cNvSpPr/>
          <p:nvPr/>
        </p:nvSpPr>
        <p:spPr>
          <a:xfrm>
            <a:off x="5399400" y="2311100"/>
            <a:ext cx="995700" cy="4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3598225" y="2121950"/>
            <a:ext cx="1729200" cy="824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C7373"/>
                </a:solidFill>
              </a:rPr>
              <a:t>Algorithm</a:t>
            </a:r>
            <a:endParaRPr b="1" sz="2400">
              <a:solidFill>
                <a:srgbClr val="6C7373"/>
              </a:solidFill>
            </a:endParaRPr>
          </a:p>
        </p:txBody>
      </p:sp>
      <p:sp>
        <p:nvSpPr>
          <p:cNvPr id="65" name="Google Shape;65;p13"/>
          <p:cNvSpPr/>
          <p:nvPr/>
        </p:nvSpPr>
        <p:spPr>
          <a:xfrm>
            <a:off x="2530550" y="2311100"/>
            <a:ext cx="995700" cy="44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13"/>
          <p:cNvPicPr preferRelativeResize="0"/>
          <p:nvPr/>
        </p:nvPicPr>
        <p:blipFill>
          <a:blip r:embed="rId5">
            <a:alphaModFix/>
          </a:blip>
          <a:stretch>
            <a:fillRect/>
          </a:stretch>
        </p:blipFill>
        <p:spPr>
          <a:xfrm>
            <a:off x="7184800" y="3263350"/>
            <a:ext cx="593150" cy="1779425"/>
          </a:xfrm>
          <a:prstGeom prst="rect">
            <a:avLst/>
          </a:prstGeom>
          <a:noFill/>
          <a:ln>
            <a:noFill/>
          </a:ln>
        </p:spPr>
      </p:pic>
      <p:pic>
        <p:nvPicPr>
          <p:cNvPr id="67" name="Google Shape;67;p13"/>
          <p:cNvPicPr preferRelativeResize="0"/>
          <p:nvPr/>
        </p:nvPicPr>
        <p:blipFill>
          <a:blip r:embed="rId6">
            <a:alphaModFix/>
          </a:blip>
          <a:stretch>
            <a:fillRect/>
          </a:stretch>
        </p:blipFill>
        <p:spPr>
          <a:xfrm>
            <a:off x="649300" y="3858974"/>
            <a:ext cx="1541073" cy="446100"/>
          </a:xfrm>
          <a:prstGeom prst="rect">
            <a:avLst/>
          </a:prstGeom>
          <a:noFill/>
          <a:ln>
            <a:noFill/>
          </a:ln>
        </p:spPr>
      </p:pic>
      <p:sp>
        <p:nvSpPr>
          <p:cNvPr id="68" name="Google Shape;68;p13"/>
          <p:cNvSpPr txBox="1"/>
          <p:nvPr/>
        </p:nvSpPr>
        <p:spPr>
          <a:xfrm>
            <a:off x="201450" y="154450"/>
            <a:ext cx="22227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Background</a:t>
            </a:r>
            <a:endParaRPr b="1" sz="1800">
              <a:solidFill>
                <a:srgbClr val="6C737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nvSpPr>
        <p:spPr>
          <a:xfrm>
            <a:off x="476750" y="335750"/>
            <a:ext cx="4807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Multiscale </a:t>
            </a:r>
            <a:r>
              <a:rPr b="1" lang="en" sz="1800">
                <a:solidFill>
                  <a:srgbClr val="6C7373"/>
                </a:solidFill>
              </a:rPr>
              <a:t>Sliding Windows detection</a:t>
            </a:r>
            <a:endParaRPr b="1" sz="1800">
              <a:solidFill>
                <a:srgbClr val="6C7373"/>
              </a:solidFill>
            </a:endParaRPr>
          </a:p>
        </p:txBody>
      </p:sp>
      <p:pic>
        <p:nvPicPr>
          <p:cNvPr id="74" name="Google Shape;74;p14"/>
          <p:cNvPicPr preferRelativeResize="0"/>
          <p:nvPr/>
        </p:nvPicPr>
        <p:blipFill>
          <a:blip r:embed="rId3">
            <a:alphaModFix/>
          </a:blip>
          <a:stretch>
            <a:fillRect/>
          </a:stretch>
        </p:blipFill>
        <p:spPr>
          <a:xfrm>
            <a:off x="1055225" y="1259900"/>
            <a:ext cx="2513774" cy="2513774"/>
          </a:xfrm>
          <a:prstGeom prst="rect">
            <a:avLst/>
          </a:prstGeom>
          <a:noFill/>
          <a:ln>
            <a:noFill/>
          </a:ln>
        </p:spPr>
      </p:pic>
      <p:sp>
        <p:nvSpPr>
          <p:cNvPr id="75" name="Google Shape;75;p14"/>
          <p:cNvSpPr/>
          <p:nvPr/>
        </p:nvSpPr>
        <p:spPr>
          <a:xfrm>
            <a:off x="1893550" y="2504600"/>
            <a:ext cx="362700" cy="38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154400" y="1293475"/>
            <a:ext cx="362700" cy="389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p:nvPr/>
        </p:nvSpPr>
        <p:spPr>
          <a:xfrm>
            <a:off x="4074075" y="2121550"/>
            <a:ext cx="541200" cy="53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3928725" y="2959700"/>
            <a:ext cx="831900" cy="81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4616338" y="1384075"/>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5256800" y="1216250"/>
            <a:ext cx="1303500" cy="47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C7373"/>
                </a:solidFill>
              </a:rPr>
              <a:t>ConvNet</a:t>
            </a:r>
            <a:endParaRPr b="1" sz="2000">
              <a:solidFill>
                <a:srgbClr val="6C7373"/>
              </a:solidFill>
            </a:endParaRPr>
          </a:p>
        </p:txBody>
      </p:sp>
      <p:sp>
        <p:nvSpPr>
          <p:cNvPr id="81" name="Google Shape;81;p14"/>
          <p:cNvSpPr/>
          <p:nvPr/>
        </p:nvSpPr>
        <p:spPr>
          <a:xfrm>
            <a:off x="6659538" y="1384075"/>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nvSpPr>
        <p:spPr>
          <a:xfrm>
            <a:off x="7300000" y="1249825"/>
            <a:ext cx="11070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[0 or 1]</a:t>
            </a:r>
            <a:endParaRPr b="1" sz="1800">
              <a:solidFill>
                <a:srgbClr val="6C7373"/>
              </a:solidFill>
            </a:endParaRPr>
          </a:p>
        </p:txBody>
      </p:sp>
      <p:sp>
        <p:nvSpPr>
          <p:cNvPr id="83" name="Google Shape;83;p14"/>
          <p:cNvSpPr/>
          <p:nvPr/>
        </p:nvSpPr>
        <p:spPr>
          <a:xfrm>
            <a:off x="4708313" y="2255800"/>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5348775" y="2087975"/>
            <a:ext cx="1303500" cy="47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C7373"/>
                </a:solidFill>
              </a:rPr>
              <a:t>ConvNet</a:t>
            </a:r>
            <a:endParaRPr b="1" sz="2000">
              <a:solidFill>
                <a:srgbClr val="6C7373"/>
              </a:solidFill>
            </a:endParaRPr>
          </a:p>
        </p:txBody>
      </p:sp>
      <p:sp>
        <p:nvSpPr>
          <p:cNvPr id="85" name="Google Shape;85;p14"/>
          <p:cNvSpPr/>
          <p:nvPr/>
        </p:nvSpPr>
        <p:spPr>
          <a:xfrm>
            <a:off x="6751513" y="2255800"/>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txBox="1"/>
          <p:nvPr/>
        </p:nvSpPr>
        <p:spPr>
          <a:xfrm>
            <a:off x="7391975" y="2121550"/>
            <a:ext cx="11070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[0 or 1]</a:t>
            </a:r>
            <a:endParaRPr b="1" sz="1800">
              <a:solidFill>
                <a:srgbClr val="6C7373"/>
              </a:solidFill>
            </a:endParaRPr>
          </a:p>
        </p:txBody>
      </p:sp>
      <p:sp>
        <p:nvSpPr>
          <p:cNvPr id="87" name="Google Shape;87;p14"/>
          <p:cNvSpPr/>
          <p:nvPr/>
        </p:nvSpPr>
        <p:spPr>
          <a:xfrm>
            <a:off x="4853988" y="3279338"/>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5494450" y="3111513"/>
            <a:ext cx="1303500" cy="47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6C7373"/>
                </a:solidFill>
              </a:rPr>
              <a:t>ConvNet</a:t>
            </a:r>
            <a:endParaRPr b="1" sz="2000">
              <a:solidFill>
                <a:srgbClr val="6C7373"/>
              </a:solidFill>
            </a:endParaRPr>
          </a:p>
        </p:txBody>
      </p:sp>
      <p:sp>
        <p:nvSpPr>
          <p:cNvPr id="89" name="Google Shape;89;p14"/>
          <p:cNvSpPr/>
          <p:nvPr/>
        </p:nvSpPr>
        <p:spPr>
          <a:xfrm>
            <a:off x="6897188" y="3279338"/>
            <a:ext cx="541200" cy="2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txBox="1"/>
          <p:nvPr/>
        </p:nvSpPr>
        <p:spPr>
          <a:xfrm>
            <a:off x="7537650" y="3145088"/>
            <a:ext cx="11070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[0 or 1]</a:t>
            </a:r>
            <a:endParaRPr b="1" sz="1800">
              <a:solidFill>
                <a:srgbClr val="6C7373"/>
              </a:solidFill>
            </a:endParaRPr>
          </a:p>
        </p:txBody>
      </p:sp>
      <p:sp>
        <p:nvSpPr>
          <p:cNvPr id="91" name="Google Shape;91;p14"/>
          <p:cNvSpPr txBox="1"/>
          <p:nvPr/>
        </p:nvSpPr>
        <p:spPr>
          <a:xfrm>
            <a:off x="2514575" y="4077150"/>
            <a:ext cx="4928700" cy="6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CC0000"/>
                </a:solidFill>
              </a:rPr>
              <a:t>Super </a:t>
            </a:r>
            <a:r>
              <a:rPr b="1" lang="en" sz="1800">
                <a:solidFill>
                  <a:srgbClr val="CC0000"/>
                </a:solidFill>
              </a:rPr>
              <a:t>Computationally Expensive </a:t>
            </a:r>
            <a:r>
              <a:rPr b="1" lang="en" sz="1800">
                <a:solidFill>
                  <a:srgbClr val="CC0000"/>
                </a:solidFill>
              </a:rPr>
              <a:t>!!!</a:t>
            </a:r>
            <a:endParaRPr b="1" sz="1800">
              <a:solidFill>
                <a:srgbClr val="CC0000"/>
              </a:solidFill>
            </a:endParaRPr>
          </a:p>
          <a:p>
            <a:pPr indent="0" lvl="0" marL="0" rtl="0" algn="ctr">
              <a:spcBef>
                <a:spcPts val="0"/>
              </a:spcBef>
              <a:spcAft>
                <a:spcPts val="0"/>
              </a:spcAft>
              <a:buNone/>
            </a:pPr>
            <a:r>
              <a:rPr b="1" lang="en" sz="1800">
                <a:solidFill>
                  <a:srgbClr val="CC0000"/>
                </a:solidFill>
              </a:rPr>
              <a:t>Especially when the stride is small </a:t>
            </a:r>
            <a:endParaRPr b="1" sz="18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nvSpPr>
        <p:spPr>
          <a:xfrm>
            <a:off x="288750" y="241725"/>
            <a:ext cx="49017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6C7373"/>
                </a:solidFill>
              </a:rPr>
              <a:t>Implement this convolutionally</a:t>
            </a:r>
            <a:r>
              <a:rPr lang="en" sz="2400"/>
              <a:t> </a:t>
            </a:r>
            <a:endParaRPr sz="2400"/>
          </a:p>
        </p:txBody>
      </p:sp>
      <p:pic>
        <p:nvPicPr>
          <p:cNvPr id="97" name="Google Shape;97;p15"/>
          <p:cNvPicPr preferRelativeResize="0"/>
          <p:nvPr/>
        </p:nvPicPr>
        <p:blipFill>
          <a:blip r:embed="rId3">
            <a:alphaModFix/>
          </a:blip>
          <a:stretch>
            <a:fillRect/>
          </a:stretch>
        </p:blipFill>
        <p:spPr>
          <a:xfrm>
            <a:off x="991750" y="826000"/>
            <a:ext cx="6689925" cy="3697900"/>
          </a:xfrm>
          <a:prstGeom prst="rect">
            <a:avLst/>
          </a:prstGeom>
          <a:noFill/>
          <a:ln>
            <a:noFill/>
          </a:ln>
        </p:spPr>
      </p:pic>
      <p:sp>
        <p:nvSpPr>
          <p:cNvPr id="98" name="Google Shape;98;p15"/>
          <p:cNvSpPr txBox="1"/>
          <p:nvPr/>
        </p:nvSpPr>
        <p:spPr>
          <a:xfrm>
            <a:off x="166838" y="4639900"/>
            <a:ext cx="82659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[Sermanet et al., 2014, OverFeat: Integrated Recognition, Localization and Detection using Convolutional Networks</a:t>
            </a:r>
            <a:r>
              <a:rPr lang="en"/>
              <a:t>]</a:t>
            </a:r>
            <a:endParaRPr/>
          </a:p>
        </p:txBody>
      </p:sp>
      <p:sp>
        <p:nvSpPr>
          <p:cNvPr id="99" name="Google Shape;99;p15"/>
          <p:cNvSpPr txBox="1"/>
          <p:nvPr/>
        </p:nvSpPr>
        <p:spPr>
          <a:xfrm>
            <a:off x="1322825" y="2622163"/>
            <a:ext cx="12423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C7373"/>
                </a:solidFill>
              </a:rPr>
              <a:t>Stride = 2</a:t>
            </a:r>
            <a:endParaRPr b="1">
              <a:solidFill>
                <a:srgbClr val="6C737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nvSpPr>
        <p:spPr>
          <a:xfrm>
            <a:off x="329050" y="308900"/>
            <a:ext cx="3068700" cy="6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C7373"/>
                </a:solidFill>
              </a:rPr>
              <a:t>R</a:t>
            </a:r>
            <a:r>
              <a:rPr b="1" lang="en" sz="1800">
                <a:solidFill>
                  <a:srgbClr val="6C7373"/>
                </a:solidFill>
              </a:rPr>
              <a:t>egion Proposal: R-CNN</a:t>
            </a:r>
            <a:endParaRPr b="1" sz="1800">
              <a:solidFill>
                <a:srgbClr val="6C7373"/>
              </a:solidFill>
            </a:endParaRPr>
          </a:p>
        </p:txBody>
      </p:sp>
      <p:pic>
        <p:nvPicPr>
          <p:cNvPr id="105" name="Google Shape;105;p16"/>
          <p:cNvPicPr preferRelativeResize="0"/>
          <p:nvPr/>
        </p:nvPicPr>
        <p:blipFill>
          <a:blip r:embed="rId3">
            <a:alphaModFix/>
          </a:blip>
          <a:stretch>
            <a:fillRect/>
          </a:stretch>
        </p:blipFill>
        <p:spPr>
          <a:xfrm>
            <a:off x="736675" y="1159575"/>
            <a:ext cx="3679176" cy="3211726"/>
          </a:xfrm>
          <a:prstGeom prst="rect">
            <a:avLst/>
          </a:prstGeom>
          <a:noFill/>
          <a:ln>
            <a:noFill/>
          </a:ln>
        </p:spPr>
      </p:pic>
      <p:sp>
        <p:nvSpPr>
          <p:cNvPr id="106" name="Google Shape;106;p16"/>
          <p:cNvSpPr txBox="1"/>
          <p:nvPr/>
        </p:nvSpPr>
        <p:spPr>
          <a:xfrm>
            <a:off x="4525000" y="1019702"/>
            <a:ext cx="3761100" cy="3734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C7373"/>
              </a:buClr>
              <a:buSzPts val="1800"/>
              <a:buAutoNum type="arabicPeriod"/>
            </a:pPr>
            <a:r>
              <a:rPr lang="en" sz="1800">
                <a:solidFill>
                  <a:srgbClr val="6C7373"/>
                </a:solidFill>
              </a:rPr>
              <a:t>Unlike Sliding windows method, they use proposed regions (2k) by selective search:</a:t>
            </a:r>
            <a:endParaRPr sz="1800">
              <a:solidFill>
                <a:srgbClr val="6C7373"/>
              </a:solidFill>
            </a:endParaRPr>
          </a:p>
          <a:p>
            <a:pPr indent="-342900" lvl="1" marL="914400" rtl="0" algn="l">
              <a:spcBef>
                <a:spcPts val="0"/>
              </a:spcBef>
              <a:spcAft>
                <a:spcPts val="0"/>
              </a:spcAft>
              <a:buClr>
                <a:srgbClr val="6C7373"/>
              </a:buClr>
              <a:buSzPts val="1800"/>
              <a:buAutoNum type="alphaLcPeriod"/>
            </a:pPr>
            <a:r>
              <a:rPr lang="en" sz="1800">
                <a:solidFill>
                  <a:srgbClr val="6C7373"/>
                </a:solidFill>
              </a:rPr>
              <a:t>Generating initial sub-segmentation </a:t>
            </a:r>
            <a:endParaRPr sz="1800">
              <a:solidFill>
                <a:srgbClr val="6C7373"/>
              </a:solidFill>
            </a:endParaRPr>
          </a:p>
          <a:p>
            <a:pPr indent="-342900" lvl="1" marL="914400" rtl="0" algn="l">
              <a:spcBef>
                <a:spcPts val="0"/>
              </a:spcBef>
              <a:spcAft>
                <a:spcPts val="0"/>
              </a:spcAft>
              <a:buClr>
                <a:srgbClr val="6C7373"/>
              </a:buClr>
              <a:buSzPts val="1800"/>
              <a:buAutoNum type="alphaLcPeriod"/>
            </a:pPr>
            <a:r>
              <a:rPr lang="en" sz="1800">
                <a:solidFill>
                  <a:srgbClr val="6C7373"/>
                </a:solidFill>
              </a:rPr>
              <a:t>Combine similar regions into a larger one</a:t>
            </a:r>
            <a:endParaRPr sz="1800">
              <a:solidFill>
                <a:srgbClr val="6C7373"/>
              </a:solidFill>
            </a:endParaRPr>
          </a:p>
          <a:p>
            <a:pPr indent="0" lvl="0" marL="914400" rtl="0" algn="l">
              <a:spcBef>
                <a:spcPts val="0"/>
              </a:spcBef>
              <a:spcAft>
                <a:spcPts val="0"/>
              </a:spcAft>
              <a:buNone/>
            </a:pPr>
            <a:r>
              <a:t/>
            </a:r>
            <a:endParaRPr sz="1800">
              <a:solidFill>
                <a:srgbClr val="6C7373"/>
              </a:solidFill>
            </a:endParaRPr>
          </a:p>
          <a:p>
            <a:pPr indent="-342900" lvl="0" marL="457200" rtl="0" algn="l">
              <a:spcBef>
                <a:spcPts val="0"/>
              </a:spcBef>
              <a:spcAft>
                <a:spcPts val="0"/>
              </a:spcAft>
              <a:buClr>
                <a:srgbClr val="6C7373"/>
              </a:buClr>
              <a:buSzPts val="1800"/>
              <a:buAutoNum type="arabicPeriod"/>
            </a:pPr>
            <a:r>
              <a:rPr lang="en" sz="1800">
                <a:solidFill>
                  <a:srgbClr val="6C7373"/>
                </a:solidFill>
              </a:rPr>
              <a:t>Feed into a ConvNet</a:t>
            </a:r>
            <a:endParaRPr sz="1800">
              <a:solidFill>
                <a:srgbClr val="6C7373"/>
              </a:solidFill>
            </a:endParaRPr>
          </a:p>
          <a:p>
            <a:pPr indent="-342900" lvl="0" marL="457200" rtl="0" algn="l">
              <a:spcBef>
                <a:spcPts val="0"/>
              </a:spcBef>
              <a:spcAft>
                <a:spcPts val="0"/>
              </a:spcAft>
              <a:buClr>
                <a:srgbClr val="6C7373"/>
              </a:buClr>
              <a:buSzPts val="1800"/>
              <a:buAutoNum type="arabicPeriod"/>
            </a:pPr>
            <a:r>
              <a:rPr lang="en" sz="1800">
                <a:solidFill>
                  <a:srgbClr val="6C7373"/>
                </a:solidFill>
              </a:rPr>
              <a:t>Use SVM to classify proposed regions one at a time</a:t>
            </a:r>
            <a:endParaRPr sz="1800">
              <a:solidFill>
                <a:srgbClr val="6C7373"/>
              </a:solidFill>
            </a:endParaRPr>
          </a:p>
          <a:p>
            <a:pPr indent="0" lvl="0" marL="0" rtl="0" algn="l">
              <a:spcBef>
                <a:spcPts val="0"/>
              </a:spcBef>
              <a:spcAft>
                <a:spcPts val="0"/>
              </a:spcAft>
              <a:buNone/>
            </a:pPr>
            <a:r>
              <a:t/>
            </a:r>
            <a:endParaRPr>
              <a:solidFill>
                <a:srgbClr val="6C7373"/>
              </a:solidFill>
            </a:endParaRPr>
          </a:p>
          <a:p>
            <a:pPr indent="0" lvl="0" marL="0" rtl="0" algn="l">
              <a:spcBef>
                <a:spcPts val="0"/>
              </a:spcBef>
              <a:spcAft>
                <a:spcPts val="0"/>
              </a:spcAft>
              <a:buNone/>
            </a:pPr>
            <a:r>
              <a:t/>
            </a:r>
            <a:endParaRPr>
              <a:solidFill>
                <a:srgbClr val="6C7373"/>
              </a:solidFill>
            </a:endParaRPr>
          </a:p>
        </p:txBody>
      </p:sp>
      <p:sp>
        <p:nvSpPr>
          <p:cNvPr id="107" name="Google Shape;107;p16"/>
          <p:cNvSpPr txBox="1"/>
          <p:nvPr/>
        </p:nvSpPr>
        <p:spPr>
          <a:xfrm>
            <a:off x="166838" y="4639900"/>
            <a:ext cx="82659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r>
              <a:rPr lang="en" sz="1200"/>
              <a:t>Girshick</a:t>
            </a:r>
            <a:r>
              <a:rPr lang="en" sz="1200"/>
              <a:t> et al., 2013, </a:t>
            </a:r>
            <a:r>
              <a:rPr lang="en" sz="1200"/>
              <a:t>Rich feature hierarchies for accurate object detection and semantic segmentation</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52325" y="220650"/>
            <a:ext cx="4615800" cy="793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400"/>
              <a:t>Faster Regional Proposal Methods</a:t>
            </a:r>
            <a:endParaRPr sz="2400"/>
          </a:p>
        </p:txBody>
      </p:sp>
      <p:sp>
        <p:nvSpPr>
          <p:cNvPr id="113" name="Google Shape;113;p17"/>
          <p:cNvSpPr txBox="1"/>
          <p:nvPr/>
        </p:nvSpPr>
        <p:spPr>
          <a:xfrm>
            <a:off x="1309400" y="1158250"/>
            <a:ext cx="6271500" cy="31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sz="2000">
                <a:solidFill>
                  <a:srgbClr val="6C7373"/>
                </a:solidFill>
              </a:rPr>
              <a:t>Fast R-CNN :  Classify all the proposed regions at once by using convolutional implementation as we discussed. Essentially, feed the whole image along with its interested regions instead of just proposed regions to the network</a:t>
            </a:r>
            <a:endParaRPr b="1" sz="2000">
              <a:solidFill>
                <a:srgbClr val="6C7373"/>
              </a:solidFill>
            </a:endParaRPr>
          </a:p>
          <a:p>
            <a:pPr indent="0" lvl="0" marL="0" rtl="0" algn="l">
              <a:spcBef>
                <a:spcPts val="0"/>
              </a:spcBef>
              <a:spcAft>
                <a:spcPts val="0"/>
              </a:spcAft>
              <a:buNone/>
            </a:pPr>
            <a:r>
              <a:t/>
            </a:r>
            <a:endParaRPr b="1" sz="2000">
              <a:solidFill>
                <a:srgbClr val="6C7373"/>
              </a:solidFill>
            </a:endParaRPr>
          </a:p>
          <a:p>
            <a:pPr indent="0" lvl="0" marL="0" rtl="0" algn="l">
              <a:spcBef>
                <a:spcPts val="0"/>
              </a:spcBef>
              <a:spcAft>
                <a:spcPts val="0"/>
              </a:spcAft>
              <a:buNone/>
            </a:pPr>
            <a:r>
              <a:t/>
            </a:r>
            <a:endParaRPr b="1" sz="2000">
              <a:solidFill>
                <a:srgbClr val="6C7373"/>
              </a:solidFill>
            </a:endParaRPr>
          </a:p>
          <a:p>
            <a:pPr indent="0" lvl="0" marL="0" rtl="0" algn="l">
              <a:spcBef>
                <a:spcPts val="0"/>
              </a:spcBef>
              <a:spcAft>
                <a:spcPts val="0"/>
              </a:spcAft>
              <a:buNone/>
            </a:pPr>
            <a:r>
              <a:rPr b="1" lang="en" sz="2000">
                <a:solidFill>
                  <a:srgbClr val="6C7373"/>
                </a:solidFill>
              </a:rPr>
              <a:t>Faster R-CNN: Use CNN to propose regions (</a:t>
            </a:r>
            <a:r>
              <a:rPr b="1" lang="en" sz="2000">
                <a:solidFill>
                  <a:srgbClr val="A51417"/>
                </a:solidFill>
              </a:rPr>
              <a:t>We’ll see later</a:t>
            </a:r>
            <a:r>
              <a:rPr b="1" lang="en" sz="2000">
                <a:solidFill>
                  <a:srgbClr val="6C7373"/>
                </a:solidFill>
              </a:rPr>
              <a:t>)</a:t>
            </a:r>
            <a:endParaRPr b="1" sz="2000">
              <a:solidFill>
                <a:srgbClr val="6C7373"/>
              </a:solidFill>
            </a:endParaRPr>
          </a:p>
        </p:txBody>
      </p:sp>
      <p:sp>
        <p:nvSpPr>
          <p:cNvPr id="114" name="Google Shape;114;p17"/>
          <p:cNvSpPr txBox="1"/>
          <p:nvPr/>
        </p:nvSpPr>
        <p:spPr>
          <a:xfrm>
            <a:off x="252325" y="4411550"/>
            <a:ext cx="8265900" cy="6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[Girshick et al., 2015, Fast R-CNN</a:t>
            </a:r>
            <a:r>
              <a:rPr lang="en"/>
              <a:t>]</a:t>
            </a:r>
            <a:endParaRPr/>
          </a:p>
          <a:p>
            <a:pPr indent="0" lvl="0" marL="0" rtl="0" algn="l">
              <a:spcBef>
                <a:spcPts val="0"/>
              </a:spcBef>
              <a:spcAft>
                <a:spcPts val="0"/>
              </a:spcAft>
              <a:buClr>
                <a:schemeClr val="dk1"/>
              </a:buClr>
              <a:buSzPts val="1100"/>
              <a:buFont typeface="Arial"/>
              <a:buNone/>
            </a:pPr>
            <a:r>
              <a:rPr lang="en" sz="1200">
                <a:solidFill>
                  <a:schemeClr val="dk1"/>
                </a:solidFill>
              </a:rPr>
              <a:t>[Ren et al., 2016, Faster R-CNN: Towards Real-Time Object Detection with Region Proposal Networks</a:t>
            </a:r>
            <a:r>
              <a:rPr lang="en">
                <a:solidFill>
                  <a:schemeClr val="dk1"/>
                </a:solidFill>
              </a:rPr>
              <a:t>]</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457200" y="1200150"/>
            <a:ext cx="4038600" cy="3394500"/>
          </a:xfrm>
          <a:prstGeom prst="rect">
            <a:avLst/>
          </a:prstGeom>
        </p:spPr>
        <p:txBody>
          <a:bodyPr anchorCtr="0" anchor="t" bIns="45700" lIns="91425" spcFirstLastPara="1" rIns="91425" wrap="square" tIns="45700">
            <a:noAutofit/>
          </a:bodyPr>
          <a:lstStyle/>
          <a:p>
            <a:pPr indent="-361950" lvl="0" marL="457200" rtl="0" algn="l">
              <a:spcBef>
                <a:spcPts val="560"/>
              </a:spcBef>
              <a:spcAft>
                <a:spcPts val="0"/>
              </a:spcAft>
              <a:buSzPts val="2100"/>
              <a:buChar char="•"/>
            </a:pPr>
            <a:r>
              <a:rPr lang="en" sz="2100"/>
              <a:t>Region Proposal Network (RPN) shares full-time convolutional features with Fast R-CNN detection network</a:t>
            </a:r>
            <a:endParaRPr sz="2100"/>
          </a:p>
          <a:p>
            <a:pPr indent="-336550" lvl="1" marL="914400" rtl="0" algn="l">
              <a:spcBef>
                <a:spcPts val="0"/>
              </a:spcBef>
              <a:spcAft>
                <a:spcPts val="0"/>
              </a:spcAft>
              <a:buSzPts val="1700"/>
              <a:buChar char="–"/>
            </a:pPr>
            <a:r>
              <a:rPr lang="en" sz="1700"/>
              <a:t>Merged into a single network by sharing convolutional features</a:t>
            </a:r>
            <a:endParaRPr sz="1700"/>
          </a:p>
          <a:p>
            <a:pPr indent="-336550" lvl="1" marL="914400" rtl="0" algn="l">
              <a:spcBef>
                <a:spcPts val="0"/>
              </a:spcBef>
              <a:spcAft>
                <a:spcPts val="0"/>
              </a:spcAft>
              <a:buSzPts val="1700"/>
              <a:buChar char="–"/>
            </a:pPr>
            <a:r>
              <a:rPr lang="en" sz="1700"/>
              <a:t>RPN component serves as ‘attention’ mechanism -- tells unified network where to look</a:t>
            </a:r>
            <a:endParaRPr sz="1700"/>
          </a:p>
        </p:txBody>
      </p:sp>
      <p:sp>
        <p:nvSpPr>
          <p:cNvPr id="120" name="Google Shape;120;p18"/>
          <p:cNvSpPr txBox="1"/>
          <p:nvPr>
            <p:ph type="title"/>
          </p:nvPr>
        </p:nvSpPr>
        <p:spPr>
          <a:xfrm>
            <a:off x="467202" y="3280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rgbClr val="888888"/>
                </a:solidFill>
              </a:rPr>
              <a:t>Faster R-CNN</a:t>
            </a:r>
            <a:endParaRPr>
              <a:solidFill>
                <a:srgbClr val="888888"/>
              </a:solidFill>
            </a:endParaRPr>
          </a:p>
        </p:txBody>
      </p:sp>
      <p:pic>
        <p:nvPicPr>
          <p:cNvPr id="121" name="Google Shape;121;p18"/>
          <p:cNvPicPr preferRelativeResize="0"/>
          <p:nvPr/>
        </p:nvPicPr>
        <p:blipFill>
          <a:blip r:embed="rId3">
            <a:alphaModFix/>
          </a:blip>
          <a:stretch>
            <a:fillRect/>
          </a:stretch>
        </p:blipFill>
        <p:spPr>
          <a:xfrm>
            <a:off x="4995903" y="1474713"/>
            <a:ext cx="2900434" cy="2845376"/>
          </a:xfrm>
          <a:prstGeom prst="rect">
            <a:avLst/>
          </a:prstGeom>
          <a:noFill/>
          <a:ln>
            <a:noFill/>
          </a:ln>
        </p:spPr>
      </p:pic>
      <p:sp>
        <p:nvSpPr>
          <p:cNvPr id="122" name="Google Shape;122;p18"/>
          <p:cNvSpPr txBox="1"/>
          <p:nvPr/>
        </p:nvSpPr>
        <p:spPr>
          <a:xfrm>
            <a:off x="5686800" y="45946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https://arxiv.org/pdf/1506.01497.pdf</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idx="1" type="body"/>
          </p:nvPr>
        </p:nvSpPr>
        <p:spPr>
          <a:xfrm>
            <a:off x="493889" y="1200150"/>
            <a:ext cx="8142000" cy="3583500"/>
          </a:xfrm>
          <a:prstGeom prst="rect">
            <a:avLst/>
          </a:prstGeom>
        </p:spPr>
        <p:txBody>
          <a:bodyPr anchorCtr="0" anchor="t" bIns="45700" lIns="91425" spcFirstLastPara="1" rIns="91425" wrap="square" tIns="45700">
            <a:noAutofit/>
          </a:bodyPr>
          <a:lstStyle/>
          <a:p>
            <a:pPr indent="-361950" lvl="0" marL="457200" rtl="0" algn="l">
              <a:spcBef>
                <a:spcPts val="560"/>
              </a:spcBef>
              <a:spcAft>
                <a:spcPts val="0"/>
              </a:spcAft>
              <a:buSzPts val="2100"/>
              <a:buChar char="•"/>
            </a:pPr>
            <a:r>
              <a:rPr lang="en" sz="2100"/>
              <a:t>RPN takes in image and outputs set of rectangular object proposals, each with an ‘objectness’ score</a:t>
            </a:r>
            <a:endParaRPr sz="2100"/>
          </a:p>
          <a:p>
            <a:pPr indent="-336550" lvl="1" marL="914400" rtl="0" algn="l">
              <a:spcBef>
                <a:spcPts val="0"/>
              </a:spcBef>
              <a:spcAft>
                <a:spcPts val="0"/>
              </a:spcAft>
              <a:buSzPts val="1700"/>
              <a:buChar char="–"/>
            </a:pPr>
            <a:r>
              <a:rPr lang="en" sz="1700"/>
              <a:t>Generated by sliding small network over convolutional feature map output by last shared convolutional layer</a:t>
            </a:r>
            <a:endParaRPr sz="1700"/>
          </a:p>
          <a:p>
            <a:pPr indent="-311150" lvl="2" marL="1371600" rtl="0" algn="l">
              <a:spcBef>
                <a:spcPts val="0"/>
              </a:spcBef>
              <a:spcAft>
                <a:spcPts val="0"/>
              </a:spcAft>
              <a:buSzPts val="1300"/>
              <a:buChar char="•"/>
            </a:pPr>
            <a:r>
              <a:rPr lang="en" sz="1300"/>
              <a:t>Fed into box-regression layer (</a:t>
            </a:r>
            <a:r>
              <a:rPr i="1" lang="en" sz="1300"/>
              <a:t>reg</a:t>
            </a:r>
            <a:r>
              <a:rPr lang="en" sz="1300"/>
              <a:t>) and box-classification layer (</a:t>
            </a:r>
            <a:r>
              <a:rPr i="1" lang="en" sz="1300"/>
              <a:t>cls</a:t>
            </a:r>
            <a:r>
              <a:rPr lang="en" sz="1300"/>
              <a:t>)</a:t>
            </a:r>
            <a:endParaRPr sz="1300"/>
          </a:p>
          <a:p>
            <a:pPr indent="-336550" lvl="1" marL="914400" rtl="0" algn="l">
              <a:spcBef>
                <a:spcPts val="0"/>
              </a:spcBef>
              <a:spcAft>
                <a:spcPts val="0"/>
              </a:spcAft>
              <a:buSzPts val="1700"/>
              <a:buChar char="–"/>
            </a:pPr>
            <a:r>
              <a:rPr lang="en" sz="1700"/>
              <a:t>Multiple region proposals predicted at each sliding window location relative to translation invariant </a:t>
            </a:r>
            <a:r>
              <a:rPr lang="en" sz="1700"/>
              <a:t>'</a:t>
            </a:r>
            <a:r>
              <a:rPr lang="en" sz="1700"/>
              <a:t>anchors’</a:t>
            </a:r>
            <a:endParaRPr sz="1700"/>
          </a:p>
          <a:p>
            <a:pPr indent="-361950" lvl="0" marL="457200" rtl="0" algn="l">
              <a:spcBef>
                <a:spcPts val="0"/>
              </a:spcBef>
              <a:spcAft>
                <a:spcPts val="0"/>
              </a:spcAft>
              <a:buSzPts val="2100"/>
              <a:buChar char="•"/>
            </a:pPr>
            <a:r>
              <a:rPr lang="en" sz="2100"/>
              <a:t>Loss function optimized using SGD with momentum</a:t>
            </a:r>
            <a:endParaRPr sz="2100"/>
          </a:p>
        </p:txBody>
      </p:sp>
      <p:sp>
        <p:nvSpPr>
          <p:cNvPr id="128" name="Google Shape;128;p19"/>
          <p:cNvSpPr txBox="1"/>
          <p:nvPr>
            <p:ph type="title"/>
          </p:nvPr>
        </p:nvSpPr>
        <p:spPr>
          <a:xfrm>
            <a:off x="467202" y="328083"/>
            <a:ext cx="7237500" cy="735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Faster R-CNN (cont.)</a:t>
            </a:r>
            <a:endParaRPr/>
          </a:p>
        </p:txBody>
      </p:sp>
      <p:pic>
        <p:nvPicPr>
          <p:cNvPr id="129" name="Google Shape;129;p19"/>
          <p:cNvPicPr preferRelativeResize="0"/>
          <p:nvPr/>
        </p:nvPicPr>
        <p:blipFill>
          <a:blip r:embed="rId3">
            <a:alphaModFix/>
          </a:blip>
          <a:stretch>
            <a:fillRect/>
          </a:stretch>
        </p:blipFill>
        <p:spPr>
          <a:xfrm>
            <a:off x="2048850" y="3569325"/>
            <a:ext cx="5032099" cy="30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